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287000" cx="18288000"/>
  <p:notesSz cx="6858000" cy="9144000"/>
  <p:embeddedFontLst>
    <p:embeddedFont>
      <p:font typeface="Cormorant Garamond"/>
      <p:regular r:id="rId22"/>
      <p:bold r:id="rId23"/>
      <p:italic r:id="rId24"/>
      <p:boldItalic r:id="rId25"/>
    </p:embeddedFont>
    <p:embeddedFont>
      <p:font typeface="Fredoka One"/>
      <p:regular r:id="rId26"/>
    </p:embeddedFont>
    <p:embeddedFont>
      <p:font typeface="Quicksand"/>
      <p:regular r:id="rId27"/>
      <p:bold r:id="rId28"/>
    </p:embeddedFont>
    <p:embeddedFont>
      <p:font typeface="Quicksand SemiBold"/>
      <p:regular r:id="rId29"/>
      <p:bold r:id="rId30"/>
    </p:embeddedFont>
    <p:embeddedFont>
      <p:font typeface="Poor Story"/>
      <p:regular r:id="rId31"/>
    </p:embeddedFont>
    <p:embeddedFont>
      <p:font typeface="Luckiest Guy"/>
      <p:regular r:id="rId32"/>
    </p:embeddedFont>
    <p:embeddedFont>
      <p:font typeface="Comfortaa"/>
      <p:regular r:id="rId33"/>
      <p:bold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39" roundtripDataSignature="AMtx7mhj4YZ4uXdsn9HwpHxmNGim5wmY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FredokaOne-regular.fntdata"/><Relationship Id="rId13" Type="http://schemas.openxmlformats.org/officeDocument/2006/relationships/slide" Target="slides/slide7.xml"/><Relationship Id="rId39" Type="http://customschemas.google.com/relationships/presentationmetadata" Target="metadata"/><Relationship Id="rId18" Type="http://schemas.openxmlformats.org/officeDocument/2006/relationships/slide" Target="slides/slide12.xml"/><Relationship Id="rId21" Type="http://schemas.openxmlformats.org/officeDocument/2006/relationships/slide" Target="slides/slide15.xml"/><Relationship Id="rId34" Type="http://schemas.openxmlformats.org/officeDocument/2006/relationships/font" Target="fonts/Comfortaa-bold.fntdata"/><Relationship Id="rId42" Type="http://schemas.openxmlformats.org/officeDocument/2006/relationships/customXml" Target="../customXml/item3.xml"/><Relationship Id="rId7" Type="http://schemas.openxmlformats.org/officeDocument/2006/relationships/slide" Target="slides/slide1.xml"/><Relationship Id="rId20" Type="http://schemas.openxmlformats.org/officeDocument/2006/relationships/slide" Target="slides/slide14.xml"/><Relationship Id="rId2" Type="http://schemas.openxmlformats.org/officeDocument/2006/relationships/viewProps" Target="viewProps.xml"/><Relationship Id="rId29" Type="http://schemas.openxmlformats.org/officeDocument/2006/relationships/font" Target="fonts/QuicksandSemiBold-regular.fntdata"/><Relationship Id="rId16" Type="http://schemas.openxmlformats.org/officeDocument/2006/relationships/slide" Target="slides/slide10.xml"/><Relationship Id="rId41" Type="http://schemas.openxmlformats.org/officeDocument/2006/relationships/customXml" Target="../customXml/item2.xml"/><Relationship Id="rId24" Type="http://schemas.openxmlformats.org/officeDocument/2006/relationships/font" Target="fonts/CormorantGaramond-italic.fntdata"/><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LuckiestGuy-regular.fntdata"/><Relationship Id="rId37" Type="http://schemas.openxmlformats.org/officeDocument/2006/relationships/font" Target="fonts/OpenSans-italic.fntdata"/><Relationship Id="rId40" Type="http://schemas.openxmlformats.org/officeDocument/2006/relationships/customXml" Target="../customXml/item1.xml"/><Relationship Id="rId23" Type="http://schemas.openxmlformats.org/officeDocument/2006/relationships/font" Target="fonts/CormorantGaramond-bold.fntdata"/><Relationship Id="rId28" Type="http://schemas.openxmlformats.org/officeDocument/2006/relationships/font" Target="fonts/Quicksand-bold.fntdata"/><Relationship Id="rId5" Type="http://schemas.openxmlformats.org/officeDocument/2006/relationships/slideMaster" Target="slideMasters/slideMaster2.xml"/><Relationship Id="rId15" Type="http://schemas.openxmlformats.org/officeDocument/2006/relationships/slide" Target="slides/slide9.xml"/><Relationship Id="rId36" Type="http://schemas.openxmlformats.org/officeDocument/2006/relationships/font" Target="fonts/OpenSans-bold.fntdata"/><Relationship Id="rId31" Type="http://schemas.openxmlformats.org/officeDocument/2006/relationships/font" Target="fonts/PoorStory-regular.fntdata"/><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font" Target="fonts/CormorantGaramond-regular.fntdata"/><Relationship Id="rId4" Type="http://schemas.openxmlformats.org/officeDocument/2006/relationships/slideMaster" Target="slideMasters/slideMaster1.xml"/><Relationship Id="rId9" Type="http://schemas.openxmlformats.org/officeDocument/2006/relationships/slide" Target="slides/slide3.xml"/><Relationship Id="rId27" Type="http://schemas.openxmlformats.org/officeDocument/2006/relationships/font" Target="fonts/Quicksand-regular.fntdata"/><Relationship Id="rId30" Type="http://schemas.openxmlformats.org/officeDocument/2006/relationships/font" Target="fonts/QuicksandSemiBold-bold.fntdata"/><Relationship Id="rId35" Type="http://schemas.openxmlformats.org/officeDocument/2006/relationships/font" Target="fonts/OpenSans-regular.fntdata"/><Relationship Id="rId14" Type="http://schemas.openxmlformats.org/officeDocument/2006/relationships/slide" Target="slides/slide8.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font" Target="fonts/CormorantGaramond-boldItalic.fntdata"/><Relationship Id="rId33" Type="http://schemas.openxmlformats.org/officeDocument/2006/relationships/font" Target="fonts/Comfortaa-regular.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font" Target="fonts/OpenSa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Your school wants to help fight food waste and reduce waste in landfills by starting a food waste recycling program.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 the cafeteria, you will see new cans called “Waste Stations” to sort you waste into different containers so the food waste can be collected for compost.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The waste stations have five steps: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Food Share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Liquids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Landfill</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Recycle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Food Waste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7d65a26ba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07d65a26b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Step 1 - Empty your liquids into the bucket.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7d65a26b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None/>
            </a:pPr>
            <a:r>
              <a:rPr lang="en-US" sz="1200">
                <a:solidFill>
                  <a:schemeClr val="dk1"/>
                </a:solidFill>
                <a:latin typeface="Calibri"/>
                <a:ea typeface="Calibri"/>
                <a:cs typeface="Calibri"/>
                <a:sym typeface="Calibri"/>
              </a:rPr>
              <a:t>Step 2 – In general, if it isn’t food and isn’t recyclable then it will go into the GRAY can. This also includes recyclable items ONLY IF they are dirty.</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Examples of trash are: </a:t>
            </a:r>
            <a:endParaRPr sz="1200">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Plastic utensils &amp; straws, filmsly plastics such as plastic wrap and zip lock bag</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Milk cartons &amp; juice boxes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Food wrappers, including sauce packets</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Napkins and paper towels</a:t>
            </a:r>
            <a:endParaRPr sz="12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t/>
            </a:r>
            <a:endParaRPr/>
          </a:p>
        </p:txBody>
      </p:sp>
      <p:sp>
        <p:nvSpPr>
          <p:cNvPr id="279" name="Google Shape;279;g107d65a26ba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07d65a26ba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Step 3 – Toss recyclables in the BLUE can. This includes clean items like:</a:t>
            </a:r>
            <a:endParaRPr sz="1200">
              <a:solidFill>
                <a:schemeClr val="dk1"/>
              </a:solidFill>
              <a:latin typeface="Calibri"/>
              <a:ea typeface="Calibri"/>
              <a:cs typeface="Calibri"/>
              <a:sym typeface="Calibri"/>
            </a:endParaRPr>
          </a:p>
          <a:p>
            <a:pPr indent="-342900" lvl="0" marL="342900" rtl="0" algn="l">
              <a:lnSpc>
                <a:spcPct val="100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cardboard (such as a lunchbox)</a:t>
            </a:r>
            <a:endParaRPr sz="1200">
              <a:solidFill>
                <a:schemeClr val="dk1"/>
              </a:solidFill>
              <a:latin typeface="Calibri"/>
              <a:ea typeface="Calibri"/>
              <a:cs typeface="Calibri"/>
              <a:sym typeface="Calibri"/>
            </a:endParaRPr>
          </a:p>
          <a:p>
            <a:pPr indent="-342900" lvl="0" marL="342900" rtl="0" algn="l">
              <a:lnSpc>
                <a:spcPct val="100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aluminum &amp; metals Empty plastic water bottles</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Clean and firm plastics (if the plastic is hard and cannot be torn easily, it can go into the recycling can)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99" name="Google Shape;299;g107d65a26ba_0_3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07d65a26ba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Step 4– Toss leftovers or pieces that came from your food into the GREEN can. This includes:</a:t>
            </a:r>
            <a:endParaRPr sz="1200">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Leftover cooked meals (point out that the stick from a hotdog can be composted)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Fruits &amp; veggies, including the non edible parts, such as…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Peels &amp; seeds (banana peels &amp; avocado seeds)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Meat, bones, and shells </a:t>
            </a:r>
            <a:endParaRPr sz="1200">
              <a:solidFill>
                <a:schemeClr val="dk1"/>
              </a:solidFill>
              <a:latin typeface="Calibri"/>
              <a:ea typeface="Calibri"/>
              <a:cs typeface="Calibri"/>
              <a:sym typeface="Calibri"/>
            </a:endParaRPr>
          </a:p>
          <a:p>
            <a:pPr indent="-342900" lvl="0" marL="342900" rtl="0" algn="l">
              <a:lnSpc>
                <a:spcPct val="107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And even food-soiled paper like dirty napkins</a:t>
            </a:r>
            <a:endParaRPr sz="1200">
              <a:solidFill>
                <a:schemeClr val="dk1"/>
              </a:solidFill>
              <a:latin typeface="Calibri"/>
              <a:ea typeface="Calibri"/>
              <a:cs typeface="Calibri"/>
              <a:sym typeface="Calibri"/>
            </a:endParaRPr>
          </a:p>
          <a:p>
            <a:pPr indent="0" lvl="0" marL="0" rtl="0" algn="l">
              <a:lnSpc>
                <a:spcPct val="107000"/>
              </a:lnSpc>
              <a:spcBef>
                <a:spcPts val="800"/>
              </a:spcBef>
              <a:spcAft>
                <a:spcPts val="0"/>
              </a:spcAft>
              <a:buNone/>
            </a:pPr>
            <a:r>
              <a:rPr lang="en-US" sz="1200">
                <a:solidFill>
                  <a:schemeClr val="dk1"/>
                </a:solidFill>
                <a:latin typeface="Calibri"/>
                <a:ea typeface="Calibri"/>
                <a:cs typeface="Calibri"/>
                <a:sym typeface="Calibri"/>
              </a:rPr>
              <a:t>Before throwing away your food waste, make sure to remove the wrappers &amp; packaging from your food so that you can dispose them in the gray landfill can. </a:t>
            </a:r>
            <a:endParaRPr/>
          </a:p>
        </p:txBody>
      </p:sp>
      <p:sp>
        <p:nvSpPr>
          <p:cNvPr id="319" name="Google Shape;319;g107d65a26ba_0_3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First, I want you to take a minute to think about when the last you threw food away on your plate. Why was the food thrown away?</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67" name="Google Shape;16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Oftentimes, food is thrown away because we took food than we could eat or there was leftover food scraps like a  banana peel or chicken bone. These are examples of food waste. Food waste is the edible and nonedible parts of food that are either discarded or left to spoil.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There are two types of food waste that we produce at home and school: </a:t>
            </a:r>
            <a:r>
              <a:rPr b="1" lang="en-US">
                <a:solidFill>
                  <a:schemeClr val="dk1"/>
                </a:solidFill>
              </a:rPr>
              <a:t>avoidable and unavoidable.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Avoidable food waste</a:t>
            </a:r>
            <a:r>
              <a:rPr lang="en-US">
                <a:solidFill>
                  <a:schemeClr val="dk1"/>
                </a:solidFill>
              </a:rPr>
              <a:t> refers to food and drinks thrown away that was, at some point prior to disposal, edible. For example, throwing away leftover food from a meal, milk that was left out of the fridge too long,or blemished fruits and vegetables that didn’t get eaten. In contrast, </a:t>
            </a:r>
            <a:r>
              <a:rPr b="1" lang="en-US">
                <a:solidFill>
                  <a:schemeClr val="dk1"/>
                </a:solidFill>
              </a:rPr>
              <a:t>unavoidable food waste </a:t>
            </a:r>
            <a:r>
              <a:rPr lang="en-US">
                <a:solidFill>
                  <a:schemeClr val="dk1"/>
                </a:solidFill>
              </a:rPr>
              <a:t>are parts of food that are not intended for consumption, such as bones, peels, or eggshells.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a:solidFill>
                  <a:schemeClr val="dk1"/>
                </a:solidFill>
              </a:rPr>
              <a:t>The amount of food waste we create is staggering. Let’s learn why. </a:t>
            </a:r>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 of this waste food ends up in the landfill.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Food waste is the most common material found in landfills in the U.S. and accounts for 18% of the material found in California Landfills. </a:t>
            </a:r>
            <a:r>
              <a:rPr lang="en-US">
                <a:solidFill>
                  <a:schemeClr val="dk1"/>
                </a:solidFill>
              </a:rPr>
              <a:t>Landfills are very compact and airtight, which means there is not a lot of oxygen inside them. Just like how oxygen is an essential ingredient to sustain life, and it’s also essential for helping our waste rot away. Because of this, it can take decades for our food waste to disappear in a landfill.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As the food waste slowly rots, it releases a greenhouse gas called </a:t>
            </a:r>
            <a:r>
              <a:rPr b="1" lang="en-US">
                <a:solidFill>
                  <a:schemeClr val="dk1"/>
                </a:solidFill>
              </a:rPr>
              <a:t>Methane</a:t>
            </a:r>
            <a:r>
              <a:rPr lang="en-US">
                <a:solidFill>
                  <a:schemeClr val="dk1"/>
                </a:solidFill>
              </a:rPr>
              <a:t> as it rots</a:t>
            </a:r>
            <a:r>
              <a:rPr b="1" lang="en-US">
                <a:solidFill>
                  <a:schemeClr val="dk1"/>
                </a:solidFill>
              </a:rPr>
              <a:t>. </a:t>
            </a:r>
            <a:r>
              <a:rPr lang="en-US">
                <a:solidFill>
                  <a:schemeClr val="dk1"/>
                </a:solidFill>
              </a:rPr>
              <a:t> Greenhouse gases trap heat in our atmosphere, and methane traps A LOT of heat, which causes climate change and global warming.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89" name="Google Shape;18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We need SOME greenhouse gases and are naturally occurring, like carbon dioxide… which helps keep our planet warm enough to live on. But too much is bad because this causes climate change, extreme weather events, and the sea level to rise.</a:t>
            </a:r>
            <a:endParaRPr/>
          </a:p>
          <a:p>
            <a:pPr indent="-298450" lvl="0" marL="457200" rtl="0" algn="l">
              <a:lnSpc>
                <a:spcPct val="100000"/>
              </a:lnSpc>
              <a:spcBef>
                <a:spcPts val="0"/>
              </a:spcBef>
              <a:spcAft>
                <a:spcPts val="0"/>
              </a:spcAft>
              <a:buSzPts val="1100"/>
              <a:buChar char="●"/>
            </a:pPr>
            <a:r>
              <a:rPr lang="en-US"/>
              <a:t>Food waste accounts for 8% of the worlds global greenhouse gas emissions.</a:t>
            </a:r>
            <a:endParaRPr/>
          </a:p>
          <a:p>
            <a:pPr indent="-298450" lvl="0" marL="457200" rtl="0" algn="l">
              <a:lnSpc>
                <a:spcPct val="100000"/>
              </a:lnSpc>
              <a:spcBef>
                <a:spcPts val="0"/>
              </a:spcBef>
              <a:spcAft>
                <a:spcPts val="0"/>
              </a:spcAft>
              <a:buSzPts val="1100"/>
              <a:buChar char="●"/>
            </a:pPr>
            <a:r>
              <a:rPr lang="en-US"/>
              <a:t>Landfills are the third largest source of methane in California. </a:t>
            </a:r>
            <a:endParaRPr/>
          </a:p>
          <a:p>
            <a:pPr indent="0" lvl="0" marL="457200" rtl="0" algn="l">
              <a:lnSpc>
                <a:spcPct val="100000"/>
              </a:lnSpc>
              <a:spcBef>
                <a:spcPts val="0"/>
              </a:spcBef>
              <a:spcAft>
                <a:spcPts val="0"/>
              </a:spcAft>
              <a:buSzPts val="1100"/>
              <a:buNone/>
            </a:pPr>
            <a:r>
              <a:t/>
            </a:r>
            <a:endParaRPr/>
          </a:p>
        </p:txBody>
      </p:sp>
      <p:sp>
        <p:nvSpPr>
          <p:cNvPr id="202" name="Google Shape;20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Each year 108 billion pounds of food is wasted in the U.S. With so much food waste, there should be no hunger, right? We have so much to spare! Unfortunately, while 30-40% of food goes to waste, filling up our landfills and warming the atmosphere, one out of five Californians lives in a “food insecure” household. The USDA defines food insecurity as a lack of consistent access to enough food for an active, healthy life. More than 11 million of those facing food insecurity are children. And because of the coronavirus pandemic, projections show that 18 million children could face hunger this year. </a:t>
            </a:r>
            <a:endParaRPr/>
          </a:p>
          <a:p>
            <a:pPr indent="0" lvl="0" marL="0" rtl="0" algn="l">
              <a:lnSpc>
                <a:spcPct val="100000"/>
              </a:lnSpc>
              <a:spcBef>
                <a:spcPts val="0"/>
              </a:spcBef>
              <a:spcAft>
                <a:spcPts val="0"/>
              </a:spcAft>
              <a:buSzPts val="1100"/>
              <a:buNone/>
            </a:pPr>
            <a:r>
              <a:t/>
            </a:r>
            <a:endParaRPr/>
          </a:p>
        </p:txBody>
      </p:sp>
      <p:sp>
        <p:nvSpPr>
          <p:cNvPr id="212" name="Google Shape;2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This food recovery hierarchy illustrates steps we can take prevent food waste. The top of the triangle represents strategies that are most preferred, down to the least preferred at the bottom.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Feed yourself, by only taking food you know you will eat and saving leftovers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Feed others, by sharing unopened and uneaten food with peers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Feed the soil, by recycling food waste into compost</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22" name="Google Shape;2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What’s compost?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Instead of throwing food waste into the trash can, it can go into a different can to be sent to a compost pile. As the food in a compost pile breaks down with help from tiny critters, like worms, the nutrients from the food is recycled into an excellent fertilizer for gardens. Just like how humans need water and nutrients to live, our soil does too! We can use compost to feed the soil so we can keep growing food to eat!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Composting our food waste helps us reduce our waste in landfills, reduce greenhouse gases in the air, and helps us create healthy soil for gardens! </a:t>
            </a:r>
            <a:endParaRPr/>
          </a:p>
        </p:txBody>
      </p:sp>
      <p:sp>
        <p:nvSpPr>
          <p:cNvPr id="234" name="Google Shape;2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107d65a26ba_0_43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g107d65a26ba_0_43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g107d65a26ba_0_4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107d65a26ba_0_43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g107d65a26ba_0_43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g107d65a26ba_0_4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107d65a26ba_0_4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107d65a26ba_0_4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107d65a26ba_0_4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g107d65a26ba_0_44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g107d65a26ba_0_44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g107d65a26ba_0_44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107d65a26ba_0_4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107d65a26ba_0_44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g107d65a26ba_0_44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g107d65a26ba_0_44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g107d65a26ba_0_44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g107d65a26ba_0_4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107d65a26ba_0_4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107d65a26ba_0_454"/>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g107d65a26ba_0_454"/>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g107d65a26ba_0_45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g107d65a26ba_0_45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g107d65a26ba_0_4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107d65a26ba_0_4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107d65a26ba_0_461"/>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g107d65a26ba_0_461"/>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g107d65a26ba_0_461"/>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g107d65a26ba_0_461"/>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g107d65a26ba_0_46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107d65a26ba_0_46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107d65a26ba_0_46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107d65a26ba_0_4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g107d65a26ba_0_47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107d65a26ba_0_47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107d65a26ba_0_4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107d65a26ba_0_475"/>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107d65a26ba_0_475"/>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g107d65a26ba_0_475"/>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g107d65a26ba_0_47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107d65a26ba_0_47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107d65a26ba_0_47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107d65a26ba_0_48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107d65a26ba_0_482"/>
          <p:cNvSpPr/>
          <p:nvPr>
            <p:ph idx="2" type="pic"/>
          </p:nvPr>
        </p:nvSpPr>
        <p:spPr>
          <a:xfrm>
            <a:off x="1792288" y="612775"/>
            <a:ext cx="5486400" cy="4114800"/>
          </a:xfrm>
          <a:prstGeom prst="rect">
            <a:avLst/>
          </a:prstGeom>
          <a:noFill/>
          <a:ln>
            <a:noFill/>
          </a:ln>
        </p:spPr>
      </p:sp>
      <p:sp>
        <p:nvSpPr>
          <p:cNvPr id="139" name="Google Shape;139;g107d65a26ba_0_48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g107d65a26ba_0_4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107d65a26ba_0_4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107d65a26ba_0_4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107d65a26ba_0_4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107d65a26ba_0_489"/>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g107d65a26ba_0_4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107d65a26ba_0_4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107d65a26ba_0_4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107d65a26ba_0_495"/>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107d65a26ba_0_495"/>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g107d65a26ba_0_49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107d65a26ba_0_49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107d65a26ba_0_49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1792288" y="612775"/>
            <a:ext cx="5486400" cy="4114800"/>
          </a:xfrm>
          <a:prstGeom prst="rect">
            <a:avLst/>
          </a:prstGeom>
          <a:noFill/>
          <a:ln>
            <a:noFill/>
          </a:ln>
        </p:spPr>
      </p:sp>
      <p:sp>
        <p:nvSpPr>
          <p:cNvPr id="64" name="Google Shape;64;p2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107d65a26ba_0_4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107d65a26ba_0_42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107d65a26ba_0_4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107d65a26ba_0_4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107d65a26ba_0_4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3.png"/><Relationship Id="rId10" Type="http://schemas.openxmlformats.org/officeDocument/2006/relationships/image" Target="../media/image39.png"/><Relationship Id="rId9"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46.png"/><Relationship Id="rId10" Type="http://schemas.openxmlformats.org/officeDocument/2006/relationships/image" Target="../media/image44.png"/><Relationship Id="rId9" Type="http://schemas.openxmlformats.org/officeDocument/2006/relationships/image" Target="../media/image40.png"/><Relationship Id="rId5" Type="http://schemas.openxmlformats.org/officeDocument/2006/relationships/image" Target="../media/image58.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38.png"/></Relationships>
</file>

<file path=ppt/slides/_rels/slide14.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5.png"/><Relationship Id="rId13" Type="http://schemas.openxmlformats.org/officeDocument/2006/relationships/image" Target="../media/image57.png"/><Relationship Id="rId12"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hyperlink" Target="http://www.youtube.com/watch?v=1MpfEeSem_4" TargetMode="External"/><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9.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b="8841" l="0" r="0" t="8841"/>
          <a:stretch/>
        </p:blipFill>
        <p:spPr>
          <a:xfrm>
            <a:off x="0" y="0"/>
            <a:ext cx="18287998" cy="10287000"/>
          </a:xfrm>
          <a:prstGeom prst="rect">
            <a:avLst/>
          </a:prstGeom>
          <a:noFill/>
          <a:ln>
            <a:noFill/>
          </a:ln>
        </p:spPr>
      </p:pic>
      <p:pic>
        <p:nvPicPr>
          <p:cNvPr id="160" name="Google Shape;160;p1"/>
          <p:cNvPicPr preferRelativeResize="0"/>
          <p:nvPr/>
        </p:nvPicPr>
        <p:blipFill rotWithShape="1">
          <a:blip r:embed="rId4">
            <a:alphaModFix/>
          </a:blip>
          <a:srcRect b="0" l="0" r="0" t="0"/>
          <a:stretch/>
        </p:blipFill>
        <p:spPr>
          <a:xfrm>
            <a:off x="189773" y="9218976"/>
            <a:ext cx="2453100" cy="848824"/>
          </a:xfrm>
          <a:prstGeom prst="rect">
            <a:avLst/>
          </a:prstGeom>
          <a:noFill/>
          <a:ln>
            <a:noFill/>
          </a:ln>
        </p:spPr>
      </p:pic>
      <p:pic>
        <p:nvPicPr>
          <p:cNvPr id="161" name="Google Shape;161;p1"/>
          <p:cNvPicPr preferRelativeResize="0"/>
          <p:nvPr/>
        </p:nvPicPr>
        <p:blipFill rotWithShape="1">
          <a:blip r:embed="rId5">
            <a:alphaModFix/>
          </a:blip>
          <a:srcRect b="0" l="0" r="0" t="0"/>
          <a:stretch/>
        </p:blipFill>
        <p:spPr>
          <a:xfrm>
            <a:off x="2000250" y="857250"/>
            <a:ext cx="14287500" cy="8572500"/>
          </a:xfrm>
          <a:prstGeom prst="rect">
            <a:avLst/>
          </a:prstGeom>
          <a:noFill/>
          <a:ln>
            <a:noFill/>
          </a:ln>
        </p:spPr>
      </p:pic>
      <p:pic>
        <p:nvPicPr>
          <p:cNvPr id="162" name="Google Shape;162;p1"/>
          <p:cNvPicPr preferRelativeResize="0"/>
          <p:nvPr/>
        </p:nvPicPr>
        <p:blipFill rotWithShape="1">
          <a:blip r:embed="rId6">
            <a:alphaModFix/>
          </a:blip>
          <a:srcRect b="0" l="0" r="0" t="0"/>
          <a:stretch/>
        </p:blipFill>
        <p:spPr>
          <a:xfrm>
            <a:off x="5853250" y="5564711"/>
            <a:ext cx="6581475" cy="3290725"/>
          </a:xfrm>
          <a:prstGeom prst="rect">
            <a:avLst/>
          </a:prstGeom>
          <a:noFill/>
          <a:ln>
            <a:noFill/>
          </a:ln>
        </p:spPr>
      </p:pic>
      <p:sp>
        <p:nvSpPr>
          <p:cNvPr id="163" name="Google Shape;163;p1"/>
          <p:cNvSpPr txBox="1"/>
          <p:nvPr/>
        </p:nvSpPr>
        <p:spPr>
          <a:xfrm>
            <a:off x="3363159" y="3041797"/>
            <a:ext cx="11561700" cy="3309900"/>
          </a:xfrm>
          <a:prstGeom prst="rect">
            <a:avLst/>
          </a:prstGeom>
          <a:noFill/>
          <a:ln>
            <a:noFill/>
          </a:ln>
        </p:spPr>
        <p:txBody>
          <a:bodyPr anchorCtr="0" anchor="t" bIns="0" lIns="0" spcFirstLastPara="1" rIns="0" wrap="square" tIns="0">
            <a:spAutoFit/>
          </a:bodyPr>
          <a:lstStyle/>
          <a:p>
            <a:pPr indent="0" lvl="0" marL="0" marR="0" rtl="0" algn="ctr">
              <a:lnSpc>
                <a:spcPct val="124003"/>
              </a:lnSpc>
              <a:spcBef>
                <a:spcPts val="0"/>
              </a:spcBef>
              <a:spcAft>
                <a:spcPts val="0"/>
              </a:spcAft>
              <a:buClr>
                <a:srgbClr val="000000"/>
              </a:buClr>
              <a:buSzPts val="7599"/>
              <a:buFont typeface="Arial"/>
              <a:buNone/>
            </a:pPr>
            <a:r>
              <a:rPr b="1" lang="en-US" sz="9600">
                <a:solidFill>
                  <a:srgbClr val="01256B"/>
                </a:solidFill>
                <a:latin typeface="Luckiest Guy"/>
                <a:ea typeface="Luckiest Guy"/>
                <a:cs typeface="Luckiest Guy"/>
                <a:sym typeface="Luckiest Guy"/>
              </a:rPr>
              <a:t>How to Sort Smart &amp; Recycle Right!</a:t>
            </a:r>
            <a:endParaRPr i="0" sz="9600" u="none" cap="none" strike="noStrike">
              <a:solidFill>
                <a:srgbClr val="000000"/>
              </a:solidFill>
              <a:latin typeface="Luckiest Guy"/>
              <a:ea typeface="Luckiest Guy"/>
              <a:cs typeface="Luckiest Guy"/>
              <a:sym typeface="Luckiest Guy"/>
            </a:endParaRPr>
          </a:p>
        </p:txBody>
      </p:sp>
      <p:sp>
        <p:nvSpPr>
          <p:cNvPr id="164" name="Google Shape;164;p1"/>
          <p:cNvSpPr txBox="1"/>
          <p:nvPr/>
        </p:nvSpPr>
        <p:spPr>
          <a:xfrm>
            <a:off x="5931447" y="6886813"/>
            <a:ext cx="6425100" cy="646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4200"/>
              <a:buFont typeface="Arial"/>
              <a:buNone/>
            </a:pPr>
            <a:r>
              <a:rPr lang="en-US" sz="4200">
                <a:solidFill>
                  <a:srgbClr val="FFF9E8"/>
                </a:solidFill>
                <a:latin typeface="Poor Story"/>
                <a:ea typeface="Poor Story"/>
                <a:cs typeface="Poor Story"/>
                <a:sym typeface="Poor Story"/>
              </a:rPr>
              <a:t>Your school name here</a:t>
            </a:r>
            <a:endParaRPr b="0" i="0" sz="42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247" name="Shape 247"/>
        <p:cNvGrpSpPr/>
        <p:nvPr/>
      </p:nvGrpSpPr>
      <p:grpSpPr>
        <a:xfrm>
          <a:off x="0" y="0"/>
          <a:ext cx="0" cy="0"/>
          <a:chOff x="0" y="0"/>
          <a:chExt cx="0" cy="0"/>
        </a:xfrm>
      </p:grpSpPr>
      <p:sp>
        <p:nvSpPr>
          <p:cNvPr id="248" name="Google Shape;248;p11"/>
          <p:cNvSpPr txBox="1"/>
          <p:nvPr/>
        </p:nvSpPr>
        <p:spPr>
          <a:xfrm>
            <a:off x="3294902" y="1070675"/>
            <a:ext cx="116982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i="0" lang="en-US" sz="7200" u="none" cap="none" strike="noStrike">
                <a:solidFill>
                  <a:srgbClr val="01256B"/>
                </a:solidFill>
                <a:latin typeface="Luckiest Guy"/>
                <a:ea typeface="Luckiest Guy"/>
                <a:cs typeface="Luckiest Guy"/>
                <a:sym typeface="Luckiest Guy"/>
              </a:rPr>
              <a:t>Five Steps to </a:t>
            </a:r>
            <a:r>
              <a:rPr lang="en-US" sz="7200">
                <a:solidFill>
                  <a:srgbClr val="01256B"/>
                </a:solidFill>
                <a:latin typeface="Luckiest Guy"/>
                <a:ea typeface="Luckiest Guy"/>
                <a:cs typeface="Luckiest Guy"/>
                <a:sym typeface="Luckiest Guy"/>
              </a:rPr>
              <a:t>Sort Smart:</a:t>
            </a:r>
            <a:endParaRPr i="0" sz="7200" u="none" cap="none" strike="noStrike">
              <a:solidFill>
                <a:srgbClr val="000000"/>
              </a:solidFill>
              <a:latin typeface="Luckiest Guy"/>
              <a:ea typeface="Luckiest Guy"/>
              <a:cs typeface="Luckiest Guy"/>
              <a:sym typeface="Luckiest Guy"/>
            </a:endParaRPr>
          </a:p>
        </p:txBody>
      </p:sp>
      <p:pic>
        <p:nvPicPr>
          <p:cNvPr id="249" name="Google Shape;249;p11"/>
          <p:cNvPicPr preferRelativeResize="0"/>
          <p:nvPr/>
        </p:nvPicPr>
        <p:blipFill rotWithShape="1">
          <a:blip r:embed="rId3">
            <a:alphaModFix/>
          </a:blip>
          <a:srcRect b="0" l="0" r="0" t="0"/>
          <a:stretch/>
        </p:blipFill>
        <p:spPr>
          <a:xfrm>
            <a:off x="15635098" y="9239176"/>
            <a:ext cx="2453100" cy="848824"/>
          </a:xfrm>
          <a:prstGeom prst="rect">
            <a:avLst/>
          </a:prstGeom>
          <a:noFill/>
          <a:ln>
            <a:noFill/>
          </a:ln>
        </p:spPr>
      </p:pic>
      <p:pic>
        <p:nvPicPr>
          <p:cNvPr id="250" name="Google Shape;250;p11"/>
          <p:cNvPicPr preferRelativeResize="0"/>
          <p:nvPr/>
        </p:nvPicPr>
        <p:blipFill rotWithShape="1">
          <a:blip r:embed="rId4">
            <a:alphaModFix/>
          </a:blip>
          <a:srcRect b="0" l="0" r="0" t="0"/>
          <a:stretch/>
        </p:blipFill>
        <p:spPr>
          <a:xfrm>
            <a:off x="4920512" y="3216941"/>
            <a:ext cx="3628912" cy="3803259"/>
          </a:xfrm>
          <a:prstGeom prst="rect">
            <a:avLst/>
          </a:prstGeom>
          <a:noFill/>
          <a:ln>
            <a:noFill/>
          </a:ln>
        </p:spPr>
      </p:pic>
      <p:pic>
        <p:nvPicPr>
          <p:cNvPr id="251" name="Google Shape;251;p11"/>
          <p:cNvPicPr preferRelativeResize="0"/>
          <p:nvPr/>
        </p:nvPicPr>
        <p:blipFill rotWithShape="1">
          <a:blip r:embed="rId5">
            <a:alphaModFix/>
          </a:blip>
          <a:srcRect b="0" l="0" r="0" t="0"/>
          <a:stretch/>
        </p:blipFill>
        <p:spPr>
          <a:xfrm>
            <a:off x="12034650" y="2892675"/>
            <a:ext cx="4156556" cy="4356275"/>
          </a:xfrm>
          <a:prstGeom prst="rect">
            <a:avLst/>
          </a:prstGeom>
          <a:noFill/>
          <a:ln>
            <a:noFill/>
          </a:ln>
        </p:spPr>
      </p:pic>
      <p:pic>
        <p:nvPicPr>
          <p:cNvPr id="252" name="Google Shape;252;p11"/>
          <p:cNvPicPr preferRelativeResize="0"/>
          <p:nvPr/>
        </p:nvPicPr>
        <p:blipFill rotWithShape="1">
          <a:blip r:embed="rId6">
            <a:alphaModFix/>
          </a:blip>
          <a:srcRect b="0" l="0" r="0" t="0"/>
          <a:stretch/>
        </p:blipFill>
        <p:spPr>
          <a:xfrm>
            <a:off x="8956150" y="2595600"/>
            <a:ext cx="2902647" cy="4554324"/>
          </a:xfrm>
          <a:prstGeom prst="rect">
            <a:avLst/>
          </a:prstGeom>
          <a:noFill/>
          <a:ln>
            <a:noFill/>
          </a:ln>
        </p:spPr>
      </p:pic>
      <p:pic>
        <p:nvPicPr>
          <p:cNvPr id="253" name="Google Shape;253;p11"/>
          <p:cNvPicPr preferRelativeResize="0"/>
          <p:nvPr/>
        </p:nvPicPr>
        <p:blipFill rotWithShape="1">
          <a:blip r:embed="rId7">
            <a:alphaModFix/>
          </a:blip>
          <a:srcRect b="0" l="0" r="0" t="0"/>
          <a:stretch/>
        </p:blipFill>
        <p:spPr>
          <a:xfrm>
            <a:off x="2096739" y="4354885"/>
            <a:ext cx="2389768" cy="2504607"/>
          </a:xfrm>
          <a:prstGeom prst="rect">
            <a:avLst/>
          </a:prstGeom>
          <a:noFill/>
          <a:ln>
            <a:noFill/>
          </a:ln>
        </p:spPr>
      </p:pic>
      <p:pic>
        <p:nvPicPr>
          <p:cNvPr id="254" name="Google Shape;254;p11"/>
          <p:cNvPicPr preferRelativeResize="0"/>
          <p:nvPr/>
        </p:nvPicPr>
        <p:blipFill>
          <a:blip r:embed="rId8">
            <a:alphaModFix/>
          </a:blip>
          <a:stretch>
            <a:fillRect/>
          </a:stretch>
        </p:blipFill>
        <p:spPr>
          <a:xfrm>
            <a:off x="2657208" y="7149925"/>
            <a:ext cx="1268825" cy="1268850"/>
          </a:xfrm>
          <a:prstGeom prst="rect">
            <a:avLst/>
          </a:prstGeom>
          <a:noFill/>
          <a:ln>
            <a:noFill/>
          </a:ln>
        </p:spPr>
      </p:pic>
      <p:sp>
        <p:nvSpPr>
          <p:cNvPr id="255" name="Google Shape;255;p11"/>
          <p:cNvSpPr txBox="1"/>
          <p:nvPr/>
        </p:nvSpPr>
        <p:spPr>
          <a:xfrm>
            <a:off x="2845825" y="73954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1</a:t>
            </a:r>
            <a:endParaRPr sz="7200">
              <a:solidFill>
                <a:srgbClr val="FFFFFF"/>
              </a:solidFill>
              <a:latin typeface="Calibri"/>
              <a:ea typeface="Calibri"/>
              <a:cs typeface="Calibri"/>
              <a:sym typeface="Calibri"/>
            </a:endParaRPr>
          </a:p>
        </p:txBody>
      </p:sp>
      <p:pic>
        <p:nvPicPr>
          <p:cNvPr id="256" name="Google Shape;256;p11"/>
          <p:cNvPicPr preferRelativeResize="0"/>
          <p:nvPr/>
        </p:nvPicPr>
        <p:blipFill>
          <a:blip r:embed="rId8">
            <a:alphaModFix/>
          </a:blip>
          <a:stretch>
            <a:fillRect/>
          </a:stretch>
        </p:blipFill>
        <p:spPr>
          <a:xfrm>
            <a:off x="6054995" y="7149925"/>
            <a:ext cx="1268825" cy="1268850"/>
          </a:xfrm>
          <a:prstGeom prst="rect">
            <a:avLst/>
          </a:prstGeom>
          <a:noFill/>
          <a:ln>
            <a:noFill/>
          </a:ln>
        </p:spPr>
      </p:pic>
      <p:sp>
        <p:nvSpPr>
          <p:cNvPr id="257" name="Google Shape;257;p11"/>
          <p:cNvSpPr txBox="1"/>
          <p:nvPr/>
        </p:nvSpPr>
        <p:spPr>
          <a:xfrm>
            <a:off x="6243612" y="73954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2</a:t>
            </a:r>
            <a:endParaRPr sz="7200">
              <a:solidFill>
                <a:srgbClr val="FFFFFF"/>
              </a:solidFill>
              <a:latin typeface="Calibri"/>
              <a:ea typeface="Calibri"/>
              <a:cs typeface="Calibri"/>
              <a:sym typeface="Calibri"/>
            </a:endParaRPr>
          </a:p>
        </p:txBody>
      </p:sp>
      <p:pic>
        <p:nvPicPr>
          <p:cNvPr id="258" name="Google Shape;258;p11"/>
          <p:cNvPicPr preferRelativeResize="0"/>
          <p:nvPr/>
        </p:nvPicPr>
        <p:blipFill>
          <a:blip r:embed="rId8">
            <a:alphaModFix/>
          </a:blip>
          <a:stretch>
            <a:fillRect/>
          </a:stretch>
        </p:blipFill>
        <p:spPr>
          <a:xfrm>
            <a:off x="9773058" y="7149925"/>
            <a:ext cx="1268825" cy="1268850"/>
          </a:xfrm>
          <a:prstGeom prst="rect">
            <a:avLst/>
          </a:prstGeom>
          <a:noFill/>
          <a:ln>
            <a:noFill/>
          </a:ln>
        </p:spPr>
      </p:pic>
      <p:sp>
        <p:nvSpPr>
          <p:cNvPr id="259" name="Google Shape;259;p11"/>
          <p:cNvSpPr txBox="1"/>
          <p:nvPr/>
        </p:nvSpPr>
        <p:spPr>
          <a:xfrm>
            <a:off x="9961675" y="73954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3</a:t>
            </a:r>
            <a:endParaRPr sz="7200">
              <a:solidFill>
                <a:srgbClr val="FFFFFF"/>
              </a:solidFill>
              <a:latin typeface="Calibri"/>
              <a:ea typeface="Calibri"/>
              <a:cs typeface="Calibri"/>
              <a:sym typeface="Calibri"/>
            </a:endParaRPr>
          </a:p>
        </p:txBody>
      </p:sp>
      <p:pic>
        <p:nvPicPr>
          <p:cNvPr id="260" name="Google Shape;260;p11"/>
          <p:cNvPicPr preferRelativeResize="0"/>
          <p:nvPr/>
        </p:nvPicPr>
        <p:blipFill>
          <a:blip r:embed="rId8">
            <a:alphaModFix/>
          </a:blip>
          <a:stretch>
            <a:fillRect/>
          </a:stretch>
        </p:blipFill>
        <p:spPr>
          <a:xfrm>
            <a:off x="13491120" y="7149925"/>
            <a:ext cx="1268825" cy="1268850"/>
          </a:xfrm>
          <a:prstGeom prst="rect">
            <a:avLst/>
          </a:prstGeom>
          <a:noFill/>
          <a:ln>
            <a:noFill/>
          </a:ln>
        </p:spPr>
      </p:pic>
      <p:sp>
        <p:nvSpPr>
          <p:cNvPr id="261" name="Google Shape;261;p11"/>
          <p:cNvSpPr txBox="1"/>
          <p:nvPr/>
        </p:nvSpPr>
        <p:spPr>
          <a:xfrm>
            <a:off x="13679737" y="7395438"/>
            <a:ext cx="891600" cy="61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7200">
                <a:solidFill>
                  <a:srgbClr val="FFFFFF"/>
                </a:solidFill>
                <a:latin typeface="Calibri"/>
                <a:ea typeface="Calibri"/>
                <a:cs typeface="Calibri"/>
                <a:sym typeface="Calibri"/>
              </a:rPr>
              <a:t>4</a:t>
            </a:r>
            <a:endParaRPr sz="7200">
              <a:solidFill>
                <a:srgbClr val="FFFFFF"/>
              </a:solidFill>
              <a:latin typeface="Calibri"/>
              <a:ea typeface="Calibri"/>
              <a:cs typeface="Calibri"/>
              <a:sym typeface="Calibri"/>
            </a:endParaRPr>
          </a:p>
        </p:txBody>
      </p:sp>
      <p:sp>
        <p:nvSpPr>
          <p:cNvPr id="262" name="Google Shape;262;p11"/>
          <p:cNvSpPr txBox="1"/>
          <p:nvPr/>
        </p:nvSpPr>
        <p:spPr>
          <a:xfrm>
            <a:off x="2358017" y="5808763"/>
            <a:ext cx="1867200" cy="5232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lang="en-US" sz="3400">
                <a:solidFill>
                  <a:srgbClr val="FFFFFF"/>
                </a:solidFill>
                <a:latin typeface="Quicksand"/>
                <a:ea typeface="Quicksand"/>
                <a:cs typeface="Quicksand"/>
                <a:sym typeface="Quicksand"/>
              </a:rPr>
              <a:t>Liquids</a:t>
            </a:r>
            <a:endParaRPr b="1" sz="3400">
              <a:solidFill>
                <a:srgbClr val="FFFFFF"/>
              </a:solidFill>
              <a:latin typeface="Quicksand"/>
              <a:ea typeface="Quicksand"/>
              <a:cs typeface="Quicksand"/>
              <a:sym typeface="Quicksand"/>
            </a:endParaRPr>
          </a:p>
        </p:txBody>
      </p:sp>
      <p:sp>
        <p:nvSpPr>
          <p:cNvPr id="263" name="Google Shape;263;p11"/>
          <p:cNvSpPr txBox="1"/>
          <p:nvPr/>
        </p:nvSpPr>
        <p:spPr>
          <a:xfrm>
            <a:off x="5787728" y="5199388"/>
            <a:ext cx="1867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FFFFFF"/>
                </a:solidFill>
                <a:latin typeface="Quicksand"/>
                <a:ea typeface="Quicksand"/>
                <a:cs typeface="Quicksand"/>
                <a:sym typeface="Quicksand"/>
              </a:rPr>
              <a:t>Landfill </a:t>
            </a:r>
            <a:endParaRPr b="1" sz="4000">
              <a:solidFill>
                <a:srgbClr val="FFFFFF"/>
              </a:solidFill>
              <a:latin typeface="Quicksand"/>
              <a:ea typeface="Quicksand"/>
              <a:cs typeface="Quicksand"/>
              <a:sym typeface="Quicksand"/>
            </a:endParaRPr>
          </a:p>
        </p:txBody>
      </p:sp>
      <p:sp>
        <p:nvSpPr>
          <p:cNvPr id="264" name="Google Shape;264;p11"/>
          <p:cNvSpPr txBox="1"/>
          <p:nvPr/>
        </p:nvSpPr>
        <p:spPr>
          <a:xfrm>
            <a:off x="8983416" y="5199388"/>
            <a:ext cx="2902800" cy="6156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i="0" lang="en-US" sz="4000" u="none" cap="none" strike="noStrike">
                <a:solidFill>
                  <a:srgbClr val="FFFFFF"/>
                </a:solidFill>
                <a:latin typeface="Quicksand"/>
                <a:ea typeface="Quicksand"/>
                <a:cs typeface="Quicksand"/>
                <a:sym typeface="Quicksand"/>
              </a:rPr>
              <a:t>Recycl</a:t>
            </a:r>
            <a:r>
              <a:rPr b="1" lang="en-US" sz="4000">
                <a:solidFill>
                  <a:srgbClr val="FFFFFF"/>
                </a:solidFill>
                <a:latin typeface="Quicksand"/>
                <a:ea typeface="Quicksand"/>
                <a:cs typeface="Quicksand"/>
                <a:sym typeface="Quicksand"/>
              </a:rPr>
              <a:t>e</a:t>
            </a:r>
            <a:endParaRPr b="1" sz="4000">
              <a:solidFill>
                <a:srgbClr val="FFFFFF"/>
              </a:solidFill>
              <a:latin typeface="Quicksand"/>
              <a:ea typeface="Quicksand"/>
              <a:cs typeface="Quicksand"/>
              <a:sym typeface="Quicksand"/>
            </a:endParaRPr>
          </a:p>
        </p:txBody>
      </p:sp>
      <p:sp>
        <p:nvSpPr>
          <p:cNvPr id="265" name="Google Shape;265;p11"/>
          <p:cNvSpPr txBox="1"/>
          <p:nvPr/>
        </p:nvSpPr>
        <p:spPr>
          <a:xfrm>
            <a:off x="13071025" y="4891438"/>
            <a:ext cx="20838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FFFFFF"/>
                </a:solidFill>
                <a:latin typeface="Quicksand"/>
                <a:ea typeface="Quicksand"/>
                <a:cs typeface="Quicksand"/>
                <a:sym typeface="Quicksand"/>
              </a:rPr>
              <a:t>Food </a:t>
            </a:r>
            <a:r>
              <a:rPr b="1" lang="en-US" sz="4000">
                <a:solidFill>
                  <a:srgbClr val="FFFFFF"/>
                </a:solidFill>
                <a:latin typeface="Quicksand"/>
                <a:ea typeface="Quicksand"/>
                <a:cs typeface="Quicksand"/>
                <a:sym typeface="Quicksand"/>
              </a:rPr>
              <a:t>Scraps</a:t>
            </a:r>
            <a:endParaRPr b="1" sz="4000">
              <a:solidFill>
                <a:srgbClr val="FFFFFF"/>
              </a:solidFill>
              <a:latin typeface="Quicksand"/>
              <a:ea typeface="Quicksand"/>
              <a:cs typeface="Quicksand"/>
              <a:sym typeface="Quicksand"/>
            </a:endParaRPr>
          </a:p>
        </p:txBody>
      </p:sp>
      <p:pic>
        <p:nvPicPr>
          <p:cNvPr id="266" name="Google Shape;266;p11"/>
          <p:cNvPicPr preferRelativeResize="0"/>
          <p:nvPr/>
        </p:nvPicPr>
        <p:blipFill rotWithShape="1">
          <a:blip r:embed="rId9">
            <a:alphaModFix/>
          </a:blip>
          <a:srcRect b="36053" l="484" r="554" t="0"/>
          <a:stretch/>
        </p:blipFill>
        <p:spPr>
          <a:xfrm>
            <a:off x="0" y="8935342"/>
            <a:ext cx="18287998" cy="13516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270" name="Shape 270"/>
        <p:cNvGrpSpPr/>
        <p:nvPr/>
      </p:nvGrpSpPr>
      <p:grpSpPr>
        <a:xfrm>
          <a:off x="0" y="0"/>
          <a:ext cx="0" cy="0"/>
          <a:chOff x="0" y="0"/>
          <a:chExt cx="0" cy="0"/>
        </a:xfrm>
      </p:grpSpPr>
      <p:pic>
        <p:nvPicPr>
          <p:cNvPr id="271" name="Google Shape;271;g107d65a26ba_0_35"/>
          <p:cNvPicPr preferRelativeResize="0"/>
          <p:nvPr/>
        </p:nvPicPr>
        <p:blipFill rotWithShape="1">
          <a:blip r:embed="rId3">
            <a:alphaModFix/>
          </a:blip>
          <a:srcRect b="0" l="0" r="0" t="0"/>
          <a:stretch/>
        </p:blipFill>
        <p:spPr>
          <a:xfrm>
            <a:off x="6063724" y="2958104"/>
            <a:ext cx="6041935" cy="6846388"/>
          </a:xfrm>
          <a:prstGeom prst="rect">
            <a:avLst/>
          </a:prstGeom>
          <a:noFill/>
          <a:ln>
            <a:noFill/>
          </a:ln>
        </p:spPr>
      </p:pic>
      <p:pic>
        <p:nvPicPr>
          <p:cNvPr id="272" name="Google Shape;272;g107d65a26ba_0_35"/>
          <p:cNvPicPr preferRelativeResize="0"/>
          <p:nvPr/>
        </p:nvPicPr>
        <p:blipFill rotWithShape="1">
          <a:blip r:embed="rId4">
            <a:alphaModFix/>
          </a:blip>
          <a:srcRect b="0" l="0" r="0" t="0"/>
          <a:stretch/>
        </p:blipFill>
        <p:spPr>
          <a:xfrm>
            <a:off x="7608228" y="5796931"/>
            <a:ext cx="3562017" cy="3562017"/>
          </a:xfrm>
          <a:prstGeom prst="rect">
            <a:avLst/>
          </a:prstGeom>
          <a:noFill/>
          <a:ln>
            <a:noFill/>
          </a:ln>
        </p:spPr>
      </p:pic>
      <p:pic>
        <p:nvPicPr>
          <p:cNvPr id="273" name="Google Shape;273;g107d65a26ba_0_35"/>
          <p:cNvPicPr preferRelativeResize="0"/>
          <p:nvPr/>
        </p:nvPicPr>
        <p:blipFill rotWithShape="1">
          <a:blip r:embed="rId5">
            <a:alphaModFix/>
          </a:blip>
          <a:srcRect b="0" l="0" r="0" t="0"/>
          <a:stretch/>
        </p:blipFill>
        <p:spPr>
          <a:xfrm rot="4604062">
            <a:off x="8789743" y="5125619"/>
            <a:ext cx="1111918" cy="612944"/>
          </a:xfrm>
          <a:prstGeom prst="rect">
            <a:avLst/>
          </a:prstGeom>
          <a:noFill/>
          <a:ln>
            <a:noFill/>
          </a:ln>
        </p:spPr>
      </p:pic>
      <p:pic>
        <p:nvPicPr>
          <p:cNvPr id="274" name="Google Shape;274;g107d65a26ba_0_35"/>
          <p:cNvPicPr preferRelativeResize="0"/>
          <p:nvPr/>
        </p:nvPicPr>
        <p:blipFill rotWithShape="1">
          <a:blip r:embed="rId6">
            <a:alphaModFix/>
          </a:blip>
          <a:srcRect b="0" l="0" r="0" t="0"/>
          <a:stretch/>
        </p:blipFill>
        <p:spPr>
          <a:xfrm rot="7801546">
            <a:off x="8226961" y="3384404"/>
            <a:ext cx="1080995" cy="1436105"/>
          </a:xfrm>
          <a:prstGeom prst="rect">
            <a:avLst/>
          </a:prstGeom>
          <a:noFill/>
          <a:ln>
            <a:noFill/>
          </a:ln>
        </p:spPr>
      </p:pic>
      <p:sp>
        <p:nvSpPr>
          <p:cNvPr id="275" name="Google Shape;275;g107d65a26ba_0_35"/>
          <p:cNvSpPr txBox="1"/>
          <p:nvPr/>
        </p:nvSpPr>
        <p:spPr>
          <a:xfrm>
            <a:off x="4725441" y="1052925"/>
            <a:ext cx="9327600" cy="11082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US" sz="7200" u="none" cap="none" strike="noStrike">
                <a:solidFill>
                  <a:srgbClr val="FFFFFF"/>
                </a:solidFill>
                <a:latin typeface="Fredoka One"/>
                <a:ea typeface="Fredoka One"/>
                <a:cs typeface="Fredoka One"/>
                <a:sym typeface="Fredoka One"/>
              </a:rPr>
              <a:t>Step </a:t>
            </a:r>
            <a:r>
              <a:rPr b="1" lang="en-US" sz="7200">
                <a:solidFill>
                  <a:srgbClr val="FFFFFF"/>
                </a:solidFill>
                <a:latin typeface="Fredoka One"/>
                <a:ea typeface="Fredoka One"/>
                <a:cs typeface="Fredoka One"/>
                <a:sym typeface="Fredoka One"/>
              </a:rPr>
              <a:t>1</a:t>
            </a:r>
            <a:r>
              <a:rPr b="1" i="0" lang="en-US" sz="7200" u="none" cap="none" strike="noStrike">
                <a:solidFill>
                  <a:srgbClr val="FFFFFF"/>
                </a:solidFill>
                <a:latin typeface="Fredoka One"/>
                <a:ea typeface="Fredoka One"/>
                <a:cs typeface="Fredoka One"/>
                <a:sym typeface="Fredoka One"/>
              </a:rPr>
              <a:t>: Empty Liquids</a:t>
            </a:r>
            <a:endParaRPr sz="7200">
              <a:latin typeface="Fredoka One"/>
              <a:ea typeface="Fredoka One"/>
              <a:cs typeface="Fredoka One"/>
              <a:sym typeface="Fredoka One"/>
            </a:endParaRPr>
          </a:p>
        </p:txBody>
      </p:sp>
      <p:sp>
        <p:nvSpPr>
          <p:cNvPr id="276" name="Google Shape;276;g107d65a26ba_0_35"/>
          <p:cNvSpPr txBox="1"/>
          <p:nvPr/>
        </p:nvSpPr>
        <p:spPr>
          <a:xfrm>
            <a:off x="11170246" y="4153700"/>
            <a:ext cx="5065500" cy="28074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lang="en-US" sz="4800">
                <a:solidFill>
                  <a:srgbClr val="FFFFFF"/>
                </a:solidFill>
                <a:latin typeface="Comfortaa"/>
                <a:ea typeface="Comfortaa"/>
                <a:cs typeface="Comfortaa"/>
                <a:sym typeface="Comfortaa"/>
              </a:rPr>
              <a:t>Open containers </a:t>
            </a:r>
            <a:r>
              <a:rPr b="1" lang="en-US" sz="4800" u="sng">
                <a:solidFill>
                  <a:srgbClr val="FFFFFF"/>
                </a:solidFill>
                <a:latin typeface="Comfortaa"/>
                <a:ea typeface="Comfortaa"/>
                <a:cs typeface="Comfortaa"/>
                <a:sym typeface="Comfortaa"/>
              </a:rPr>
              <a:t>ONLY </a:t>
            </a:r>
            <a:endParaRPr b="1" sz="4800" u="sng">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BC"/>
        </a:solidFill>
      </p:bgPr>
    </p:bg>
    <p:spTree>
      <p:nvGrpSpPr>
        <p:cNvPr id="280" name="Shape 280"/>
        <p:cNvGrpSpPr/>
        <p:nvPr/>
      </p:nvGrpSpPr>
      <p:grpSpPr>
        <a:xfrm>
          <a:off x="0" y="0"/>
          <a:ext cx="0" cy="0"/>
          <a:chOff x="0" y="0"/>
          <a:chExt cx="0" cy="0"/>
        </a:xfrm>
      </p:grpSpPr>
      <p:sp>
        <p:nvSpPr>
          <p:cNvPr id="281" name="Google Shape;281;g107d65a26ba_0_44"/>
          <p:cNvSpPr txBox="1"/>
          <p:nvPr/>
        </p:nvSpPr>
        <p:spPr>
          <a:xfrm>
            <a:off x="1179750" y="942775"/>
            <a:ext cx="159285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lt1"/>
                </a:solidFill>
                <a:latin typeface="Fredoka One"/>
                <a:ea typeface="Fredoka One"/>
                <a:cs typeface="Fredoka One"/>
                <a:sym typeface="Fredoka One"/>
              </a:rPr>
              <a:t>Step 2: Landfill Waste in </a:t>
            </a:r>
            <a:r>
              <a:rPr b="1" lang="en-US" sz="7200">
                <a:solidFill>
                  <a:srgbClr val="AEB3B7"/>
                </a:solidFill>
                <a:latin typeface="Fredoka One"/>
                <a:ea typeface="Fredoka One"/>
                <a:cs typeface="Fredoka One"/>
                <a:sym typeface="Fredoka One"/>
              </a:rPr>
              <a:t>GRAY CAN</a:t>
            </a:r>
            <a:endParaRPr sz="7200">
              <a:latin typeface="Fredoka One"/>
              <a:ea typeface="Fredoka One"/>
              <a:cs typeface="Fredoka One"/>
              <a:sym typeface="Fredoka One"/>
            </a:endParaRPr>
          </a:p>
        </p:txBody>
      </p:sp>
      <p:pic>
        <p:nvPicPr>
          <p:cNvPr id="282" name="Google Shape;282;g107d65a26ba_0_44"/>
          <p:cNvPicPr preferRelativeResize="0"/>
          <p:nvPr/>
        </p:nvPicPr>
        <p:blipFill rotWithShape="1">
          <a:blip r:embed="rId3">
            <a:alphaModFix/>
          </a:blip>
          <a:srcRect b="0" l="0" r="0" t="0"/>
          <a:stretch/>
        </p:blipFill>
        <p:spPr>
          <a:xfrm>
            <a:off x="14072625" y="6007600"/>
            <a:ext cx="4013350" cy="4028349"/>
          </a:xfrm>
          <a:prstGeom prst="rect">
            <a:avLst/>
          </a:prstGeom>
          <a:noFill/>
          <a:ln>
            <a:noFill/>
          </a:ln>
        </p:spPr>
      </p:pic>
      <p:sp>
        <p:nvSpPr>
          <p:cNvPr id="283" name="Google Shape;283;g107d65a26ba_0_44"/>
          <p:cNvSpPr txBox="1"/>
          <p:nvPr/>
        </p:nvSpPr>
        <p:spPr>
          <a:xfrm>
            <a:off x="15046780" y="7977386"/>
            <a:ext cx="2065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Landfill </a:t>
            </a:r>
            <a:endParaRPr b="1" sz="4000">
              <a:solidFill>
                <a:schemeClr val="lt1"/>
              </a:solidFill>
              <a:latin typeface="Quicksand"/>
              <a:ea typeface="Quicksand"/>
              <a:cs typeface="Quicksand"/>
              <a:sym typeface="Quicksand"/>
            </a:endParaRPr>
          </a:p>
        </p:txBody>
      </p:sp>
      <p:grpSp>
        <p:nvGrpSpPr>
          <p:cNvPr id="284" name="Google Shape;284;g107d65a26ba_0_44"/>
          <p:cNvGrpSpPr/>
          <p:nvPr/>
        </p:nvGrpSpPr>
        <p:grpSpPr>
          <a:xfrm>
            <a:off x="580574" y="2689613"/>
            <a:ext cx="4667774" cy="5127062"/>
            <a:chOff x="580574" y="2689613"/>
            <a:chExt cx="4667774" cy="5127062"/>
          </a:xfrm>
        </p:grpSpPr>
        <p:pic>
          <p:nvPicPr>
            <p:cNvPr id="285" name="Google Shape;285;g107d65a26ba_0_44"/>
            <p:cNvPicPr preferRelativeResize="0"/>
            <p:nvPr/>
          </p:nvPicPr>
          <p:blipFill rotWithShape="1">
            <a:blip r:embed="rId4">
              <a:alphaModFix/>
            </a:blip>
            <a:srcRect b="0" l="0" r="0" t="0"/>
            <a:stretch/>
          </p:blipFill>
          <p:spPr>
            <a:xfrm>
              <a:off x="2410887" y="4774042"/>
              <a:ext cx="2161125" cy="1934434"/>
            </a:xfrm>
            <a:prstGeom prst="rect">
              <a:avLst/>
            </a:prstGeom>
            <a:noFill/>
            <a:ln>
              <a:noFill/>
            </a:ln>
          </p:spPr>
        </p:pic>
        <p:pic>
          <p:nvPicPr>
            <p:cNvPr id="286" name="Google Shape;286;g107d65a26ba_0_44"/>
            <p:cNvPicPr preferRelativeResize="0"/>
            <p:nvPr/>
          </p:nvPicPr>
          <p:blipFill rotWithShape="1">
            <a:blip r:embed="rId5">
              <a:alphaModFix/>
            </a:blip>
            <a:srcRect b="0" l="0" r="0" t="0"/>
            <a:stretch/>
          </p:blipFill>
          <p:spPr>
            <a:xfrm rot="-550471">
              <a:off x="751508" y="3116283"/>
              <a:ext cx="2331207" cy="2331229"/>
            </a:xfrm>
            <a:prstGeom prst="rect">
              <a:avLst/>
            </a:prstGeom>
            <a:noFill/>
            <a:ln>
              <a:noFill/>
            </a:ln>
          </p:spPr>
        </p:pic>
        <p:pic>
          <p:nvPicPr>
            <p:cNvPr id="287" name="Google Shape;287;g107d65a26ba_0_44"/>
            <p:cNvPicPr preferRelativeResize="0"/>
            <p:nvPr/>
          </p:nvPicPr>
          <p:blipFill rotWithShape="1">
            <a:blip r:embed="rId6">
              <a:alphaModFix/>
            </a:blip>
            <a:srcRect b="11996" l="17813" r="13220" t="18856"/>
            <a:stretch/>
          </p:blipFill>
          <p:spPr>
            <a:xfrm rot="1068442">
              <a:off x="3095234" y="2938594"/>
              <a:ext cx="1917127" cy="1843639"/>
            </a:xfrm>
            <a:prstGeom prst="rect">
              <a:avLst/>
            </a:prstGeom>
            <a:noFill/>
            <a:ln>
              <a:noFill/>
            </a:ln>
          </p:spPr>
        </p:pic>
        <p:sp>
          <p:nvSpPr>
            <p:cNvPr id="288" name="Google Shape;288;g107d65a26ba_0_44"/>
            <p:cNvSpPr txBox="1"/>
            <p:nvPr/>
          </p:nvSpPr>
          <p:spPr>
            <a:xfrm>
              <a:off x="932825" y="6708475"/>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Plastic Fork/Spoon, Flimsy Plastics</a:t>
              </a:r>
              <a:endParaRPr sz="3000">
                <a:solidFill>
                  <a:schemeClr val="lt1"/>
                </a:solidFill>
                <a:latin typeface="Comfortaa"/>
                <a:ea typeface="Comfortaa"/>
                <a:cs typeface="Comfortaa"/>
                <a:sym typeface="Comfortaa"/>
              </a:endParaRPr>
            </a:p>
          </p:txBody>
        </p:sp>
      </p:grpSp>
      <p:grpSp>
        <p:nvGrpSpPr>
          <p:cNvPr id="289" name="Google Shape;289;g107d65a26ba_0_44"/>
          <p:cNvGrpSpPr/>
          <p:nvPr/>
        </p:nvGrpSpPr>
        <p:grpSpPr>
          <a:xfrm>
            <a:off x="6011588" y="6007603"/>
            <a:ext cx="4903988" cy="3920647"/>
            <a:chOff x="5618663" y="6007603"/>
            <a:chExt cx="4903988" cy="3920647"/>
          </a:xfrm>
        </p:grpSpPr>
        <p:pic>
          <p:nvPicPr>
            <p:cNvPr id="290" name="Google Shape;290;g107d65a26ba_0_44"/>
            <p:cNvPicPr preferRelativeResize="0"/>
            <p:nvPr/>
          </p:nvPicPr>
          <p:blipFill>
            <a:blip r:embed="rId7">
              <a:alphaModFix/>
            </a:blip>
            <a:stretch>
              <a:fillRect/>
            </a:stretch>
          </p:blipFill>
          <p:spPr>
            <a:xfrm rot="-740846">
              <a:off x="5975761" y="6179519"/>
              <a:ext cx="1895378" cy="2657717"/>
            </a:xfrm>
            <a:prstGeom prst="rect">
              <a:avLst/>
            </a:prstGeom>
            <a:noFill/>
            <a:ln>
              <a:noFill/>
            </a:ln>
          </p:spPr>
        </p:pic>
        <p:sp>
          <p:nvSpPr>
            <p:cNvPr id="291" name="Google Shape;291;g107d65a26ba_0_44"/>
            <p:cNvSpPr txBox="1"/>
            <p:nvPr/>
          </p:nvSpPr>
          <p:spPr>
            <a:xfrm>
              <a:off x="5618663" y="8820050"/>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Milk &amp; Juice Cartons</a:t>
              </a:r>
              <a:endParaRPr sz="3000">
                <a:solidFill>
                  <a:schemeClr val="lt1"/>
                </a:solidFill>
                <a:latin typeface="Comfortaa"/>
                <a:ea typeface="Comfortaa"/>
                <a:cs typeface="Comfortaa"/>
                <a:sym typeface="Comfortaa"/>
              </a:endParaRPr>
            </a:p>
          </p:txBody>
        </p:sp>
        <p:pic>
          <p:nvPicPr>
            <p:cNvPr id="292" name="Google Shape;292;g107d65a26ba_0_44"/>
            <p:cNvPicPr preferRelativeResize="0"/>
            <p:nvPr/>
          </p:nvPicPr>
          <p:blipFill>
            <a:blip r:embed="rId8">
              <a:alphaModFix/>
            </a:blip>
            <a:stretch>
              <a:fillRect/>
            </a:stretch>
          </p:blipFill>
          <p:spPr>
            <a:xfrm rot="691677">
              <a:off x="7412507" y="6527911"/>
              <a:ext cx="2896861" cy="2426905"/>
            </a:xfrm>
            <a:prstGeom prst="rect">
              <a:avLst/>
            </a:prstGeom>
            <a:noFill/>
            <a:ln>
              <a:noFill/>
            </a:ln>
          </p:spPr>
        </p:pic>
      </p:grpSp>
      <p:grpSp>
        <p:nvGrpSpPr>
          <p:cNvPr id="293" name="Google Shape;293;g107d65a26ba_0_44"/>
          <p:cNvGrpSpPr/>
          <p:nvPr/>
        </p:nvGrpSpPr>
        <p:grpSpPr>
          <a:xfrm>
            <a:off x="9794249" y="2438438"/>
            <a:ext cx="4712577" cy="3569162"/>
            <a:chOff x="8555699" y="2497313"/>
            <a:chExt cx="4712577" cy="3569162"/>
          </a:xfrm>
        </p:grpSpPr>
        <p:pic>
          <p:nvPicPr>
            <p:cNvPr id="294" name="Google Shape;294;g107d65a26ba_0_44"/>
            <p:cNvPicPr preferRelativeResize="0"/>
            <p:nvPr/>
          </p:nvPicPr>
          <p:blipFill rotWithShape="1">
            <a:blip r:embed="rId9">
              <a:alphaModFix/>
            </a:blip>
            <a:srcRect b="0" l="0" r="0" t="0"/>
            <a:stretch/>
          </p:blipFill>
          <p:spPr>
            <a:xfrm rot="-1628035">
              <a:off x="9015143" y="2864541"/>
              <a:ext cx="2226236" cy="2552018"/>
            </a:xfrm>
            <a:prstGeom prst="rect">
              <a:avLst/>
            </a:prstGeom>
            <a:noFill/>
            <a:ln>
              <a:noFill/>
            </a:ln>
          </p:spPr>
        </p:pic>
        <p:sp>
          <p:nvSpPr>
            <p:cNvPr id="295" name="Google Shape;295;g107d65a26ba_0_44"/>
            <p:cNvSpPr txBox="1"/>
            <p:nvPr/>
          </p:nvSpPr>
          <p:spPr>
            <a:xfrm>
              <a:off x="9199300" y="5419975"/>
              <a:ext cx="3599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lt1"/>
                  </a:solidFill>
                  <a:latin typeface="Comfortaa"/>
                  <a:ea typeface="Comfortaa"/>
                  <a:cs typeface="Comfortaa"/>
                  <a:sym typeface="Comfortaa"/>
                </a:rPr>
                <a:t>Food Wrappers</a:t>
              </a:r>
              <a:endParaRPr sz="3000">
                <a:solidFill>
                  <a:schemeClr val="lt1"/>
                </a:solidFill>
                <a:latin typeface="Comfortaa"/>
                <a:ea typeface="Comfortaa"/>
                <a:cs typeface="Comfortaa"/>
                <a:sym typeface="Comfortaa"/>
              </a:endParaRPr>
            </a:p>
          </p:txBody>
        </p:sp>
        <p:pic>
          <p:nvPicPr>
            <p:cNvPr id="296" name="Google Shape;296;g107d65a26ba_0_44"/>
            <p:cNvPicPr preferRelativeResize="0"/>
            <p:nvPr/>
          </p:nvPicPr>
          <p:blipFill>
            <a:blip r:embed="rId10">
              <a:alphaModFix/>
            </a:blip>
            <a:stretch>
              <a:fillRect/>
            </a:stretch>
          </p:blipFill>
          <p:spPr>
            <a:xfrm rot="198032">
              <a:off x="10977868" y="2965130"/>
              <a:ext cx="2228117" cy="222814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00" name="Shape 300"/>
        <p:cNvGrpSpPr/>
        <p:nvPr/>
      </p:nvGrpSpPr>
      <p:grpSpPr>
        <a:xfrm>
          <a:off x="0" y="0"/>
          <a:ext cx="0" cy="0"/>
          <a:chOff x="0" y="0"/>
          <a:chExt cx="0" cy="0"/>
        </a:xfrm>
      </p:grpSpPr>
      <p:sp>
        <p:nvSpPr>
          <p:cNvPr id="301" name="Google Shape;301;g107d65a26ba_0_380"/>
          <p:cNvSpPr txBox="1"/>
          <p:nvPr/>
        </p:nvSpPr>
        <p:spPr>
          <a:xfrm>
            <a:off x="1529850" y="903050"/>
            <a:ext cx="152283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dk1"/>
                </a:solidFill>
                <a:latin typeface="Fredoka One"/>
                <a:ea typeface="Fredoka One"/>
                <a:cs typeface="Fredoka One"/>
                <a:sym typeface="Fredoka One"/>
              </a:rPr>
              <a:t>Step 3: Recycling in </a:t>
            </a:r>
            <a:r>
              <a:rPr b="1" lang="en-US" sz="7200">
                <a:solidFill>
                  <a:srgbClr val="0072BC"/>
                </a:solidFill>
                <a:latin typeface="Fredoka One"/>
                <a:ea typeface="Fredoka One"/>
                <a:cs typeface="Fredoka One"/>
                <a:sym typeface="Fredoka One"/>
              </a:rPr>
              <a:t>BLUE CAN</a:t>
            </a:r>
            <a:endParaRPr sz="7200">
              <a:solidFill>
                <a:srgbClr val="0072BC"/>
              </a:solidFill>
              <a:latin typeface="Fredoka One"/>
              <a:ea typeface="Fredoka One"/>
              <a:cs typeface="Fredoka One"/>
              <a:sym typeface="Fredoka One"/>
            </a:endParaRPr>
          </a:p>
        </p:txBody>
      </p:sp>
      <p:pic>
        <p:nvPicPr>
          <p:cNvPr id="302" name="Google Shape;302;g107d65a26ba_0_380"/>
          <p:cNvPicPr preferRelativeResize="0"/>
          <p:nvPr/>
        </p:nvPicPr>
        <p:blipFill rotWithShape="1">
          <a:blip r:embed="rId3">
            <a:alphaModFix/>
          </a:blip>
          <a:srcRect b="0" l="0" r="0" t="0"/>
          <a:stretch/>
        </p:blipFill>
        <p:spPr>
          <a:xfrm>
            <a:off x="14685525" y="4978300"/>
            <a:ext cx="3286950" cy="5157300"/>
          </a:xfrm>
          <a:prstGeom prst="rect">
            <a:avLst/>
          </a:prstGeom>
          <a:noFill/>
          <a:ln>
            <a:noFill/>
          </a:ln>
        </p:spPr>
      </p:pic>
      <p:grpSp>
        <p:nvGrpSpPr>
          <p:cNvPr id="303" name="Google Shape;303;g107d65a26ba_0_380"/>
          <p:cNvGrpSpPr/>
          <p:nvPr/>
        </p:nvGrpSpPr>
        <p:grpSpPr>
          <a:xfrm>
            <a:off x="-6" y="2196039"/>
            <a:ext cx="5187456" cy="4178861"/>
            <a:chOff x="-6" y="2196039"/>
            <a:chExt cx="5187456" cy="4178861"/>
          </a:xfrm>
        </p:grpSpPr>
        <p:pic>
          <p:nvPicPr>
            <p:cNvPr id="304" name="Google Shape;304;g107d65a26ba_0_380"/>
            <p:cNvPicPr preferRelativeResize="0"/>
            <p:nvPr/>
          </p:nvPicPr>
          <p:blipFill>
            <a:blip r:embed="rId4">
              <a:alphaModFix/>
            </a:blip>
            <a:stretch>
              <a:fillRect/>
            </a:stretch>
          </p:blipFill>
          <p:spPr>
            <a:xfrm rot="-1658341">
              <a:off x="187032" y="2870150"/>
              <a:ext cx="3304591" cy="1619250"/>
            </a:xfrm>
            <a:prstGeom prst="rect">
              <a:avLst/>
            </a:prstGeom>
            <a:noFill/>
            <a:ln>
              <a:noFill/>
            </a:ln>
          </p:spPr>
        </p:pic>
        <p:pic>
          <p:nvPicPr>
            <p:cNvPr id="305" name="Google Shape;305;g107d65a26ba_0_380"/>
            <p:cNvPicPr preferRelativeResize="0"/>
            <p:nvPr/>
          </p:nvPicPr>
          <p:blipFill rotWithShape="1">
            <a:blip r:embed="rId5">
              <a:alphaModFix/>
            </a:blip>
            <a:srcRect b="0" l="0" r="0" t="0"/>
            <a:stretch/>
          </p:blipFill>
          <p:spPr>
            <a:xfrm>
              <a:off x="2284800" y="3205387"/>
              <a:ext cx="2902650" cy="2205612"/>
            </a:xfrm>
            <a:prstGeom prst="rect">
              <a:avLst/>
            </a:prstGeom>
            <a:noFill/>
            <a:ln>
              <a:noFill/>
            </a:ln>
          </p:spPr>
        </p:pic>
        <p:sp>
          <p:nvSpPr>
            <p:cNvPr id="306" name="Google Shape;306;g107d65a26ba_0_380"/>
            <p:cNvSpPr txBox="1"/>
            <p:nvPr/>
          </p:nvSpPr>
          <p:spPr>
            <a:xfrm>
              <a:off x="745775" y="5720000"/>
              <a:ext cx="4125000" cy="6549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3000">
                  <a:latin typeface="Comfortaa"/>
                  <a:ea typeface="Comfortaa"/>
                  <a:cs typeface="Comfortaa"/>
                  <a:sym typeface="Comfortaa"/>
                </a:rPr>
                <a:t>Clean Cardboard</a:t>
              </a:r>
              <a:endParaRPr i="0" sz="3000" u="none" cap="none" strike="noStrike">
                <a:solidFill>
                  <a:srgbClr val="000000"/>
                </a:solidFill>
                <a:latin typeface="Comfortaa"/>
                <a:ea typeface="Comfortaa"/>
                <a:cs typeface="Comfortaa"/>
                <a:sym typeface="Comfortaa"/>
              </a:endParaRPr>
            </a:p>
          </p:txBody>
        </p:sp>
      </p:grpSp>
      <p:grpSp>
        <p:nvGrpSpPr>
          <p:cNvPr id="307" name="Google Shape;307;g107d65a26ba_0_380"/>
          <p:cNvGrpSpPr/>
          <p:nvPr/>
        </p:nvGrpSpPr>
        <p:grpSpPr>
          <a:xfrm>
            <a:off x="9592100" y="2428837"/>
            <a:ext cx="5285504" cy="4405975"/>
            <a:chOff x="9671600" y="2661625"/>
            <a:chExt cx="5285504" cy="4405975"/>
          </a:xfrm>
        </p:grpSpPr>
        <p:pic>
          <p:nvPicPr>
            <p:cNvPr id="308" name="Google Shape;308;g107d65a26ba_0_380"/>
            <p:cNvPicPr preferRelativeResize="0"/>
            <p:nvPr/>
          </p:nvPicPr>
          <p:blipFill>
            <a:blip r:embed="rId6">
              <a:alphaModFix/>
            </a:blip>
            <a:stretch>
              <a:fillRect/>
            </a:stretch>
          </p:blipFill>
          <p:spPr>
            <a:xfrm>
              <a:off x="9671600" y="2661625"/>
              <a:ext cx="2713450" cy="3393925"/>
            </a:xfrm>
            <a:prstGeom prst="rect">
              <a:avLst/>
            </a:prstGeom>
            <a:noFill/>
            <a:ln>
              <a:noFill/>
            </a:ln>
          </p:spPr>
        </p:pic>
        <p:sp>
          <p:nvSpPr>
            <p:cNvPr id="309" name="Google Shape;309;g107d65a26ba_0_380"/>
            <p:cNvSpPr txBox="1"/>
            <p:nvPr/>
          </p:nvSpPr>
          <p:spPr>
            <a:xfrm>
              <a:off x="9902725" y="5728400"/>
              <a:ext cx="4415400" cy="1339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Clean &amp; Dry </a:t>
              </a:r>
              <a:endParaRPr sz="3000">
                <a:solidFill>
                  <a:schemeClr val="dk1"/>
                </a:solidFill>
                <a:latin typeface="Comfortaa"/>
                <a:ea typeface="Comfortaa"/>
                <a:cs typeface="Comfortaa"/>
                <a:sym typeface="Comfortaa"/>
              </a:endParaRPr>
            </a:p>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Firm Plastics</a:t>
              </a:r>
              <a:endParaRPr sz="3000">
                <a:solidFill>
                  <a:schemeClr val="dk1"/>
                </a:solidFill>
                <a:latin typeface="Comfortaa"/>
                <a:ea typeface="Comfortaa"/>
                <a:cs typeface="Comfortaa"/>
                <a:sym typeface="Comfortaa"/>
              </a:endParaRPr>
            </a:p>
          </p:txBody>
        </p:sp>
        <p:pic>
          <p:nvPicPr>
            <p:cNvPr id="310" name="Google Shape;310;g107d65a26ba_0_380"/>
            <p:cNvPicPr preferRelativeResize="0"/>
            <p:nvPr/>
          </p:nvPicPr>
          <p:blipFill>
            <a:blip r:embed="rId7">
              <a:alphaModFix/>
            </a:blip>
            <a:stretch>
              <a:fillRect/>
            </a:stretch>
          </p:blipFill>
          <p:spPr>
            <a:xfrm>
              <a:off x="11785925" y="2909463"/>
              <a:ext cx="3171179" cy="2551925"/>
            </a:xfrm>
            <a:prstGeom prst="rect">
              <a:avLst/>
            </a:prstGeom>
            <a:noFill/>
            <a:ln>
              <a:noFill/>
            </a:ln>
          </p:spPr>
        </p:pic>
      </p:grpSp>
      <p:grpSp>
        <p:nvGrpSpPr>
          <p:cNvPr id="311" name="Google Shape;311;g107d65a26ba_0_380"/>
          <p:cNvGrpSpPr/>
          <p:nvPr/>
        </p:nvGrpSpPr>
        <p:grpSpPr>
          <a:xfrm>
            <a:off x="5115500" y="5411000"/>
            <a:ext cx="4556100" cy="4291029"/>
            <a:chOff x="5115500" y="5411000"/>
            <a:chExt cx="4556100" cy="4291029"/>
          </a:xfrm>
        </p:grpSpPr>
        <p:pic>
          <p:nvPicPr>
            <p:cNvPr id="312" name="Google Shape;312;g107d65a26ba_0_380"/>
            <p:cNvPicPr preferRelativeResize="0"/>
            <p:nvPr/>
          </p:nvPicPr>
          <p:blipFill>
            <a:blip r:embed="rId8">
              <a:alphaModFix/>
            </a:blip>
            <a:stretch>
              <a:fillRect/>
            </a:stretch>
          </p:blipFill>
          <p:spPr>
            <a:xfrm>
              <a:off x="6978967" y="5411000"/>
              <a:ext cx="2532107" cy="2941865"/>
            </a:xfrm>
            <a:prstGeom prst="rect">
              <a:avLst/>
            </a:prstGeom>
            <a:noFill/>
            <a:ln>
              <a:noFill/>
            </a:ln>
          </p:spPr>
        </p:pic>
        <p:pic>
          <p:nvPicPr>
            <p:cNvPr id="313" name="Google Shape;313;g107d65a26ba_0_380"/>
            <p:cNvPicPr preferRelativeResize="0"/>
            <p:nvPr/>
          </p:nvPicPr>
          <p:blipFill>
            <a:blip r:embed="rId9">
              <a:alphaModFix/>
            </a:blip>
            <a:stretch>
              <a:fillRect/>
            </a:stretch>
          </p:blipFill>
          <p:spPr>
            <a:xfrm>
              <a:off x="6298501" y="7142883"/>
              <a:ext cx="3212582" cy="2013759"/>
            </a:xfrm>
            <a:prstGeom prst="rect">
              <a:avLst/>
            </a:prstGeom>
            <a:noFill/>
            <a:ln>
              <a:noFill/>
            </a:ln>
          </p:spPr>
        </p:pic>
        <p:sp>
          <p:nvSpPr>
            <p:cNvPr id="314" name="Google Shape;314;g107d65a26ba_0_380"/>
            <p:cNvSpPr txBox="1"/>
            <p:nvPr/>
          </p:nvSpPr>
          <p:spPr>
            <a:xfrm>
              <a:off x="5115500" y="9055529"/>
              <a:ext cx="45561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Aluminum &amp; Metals</a:t>
              </a:r>
              <a:endParaRPr sz="3000">
                <a:latin typeface="Comfortaa"/>
                <a:ea typeface="Comfortaa"/>
                <a:cs typeface="Comfortaa"/>
                <a:sym typeface="Comfortaa"/>
              </a:endParaRPr>
            </a:p>
          </p:txBody>
        </p:sp>
        <p:pic>
          <p:nvPicPr>
            <p:cNvPr id="315" name="Google Shape;315;g107d65a26ba_0_380"/>
            <p:cNvPicPr preferRelativeResize="0"/>
            <p:nvPr/>
          </p:nvPicPr>
          <p:blipFill>
            <a:blip r:embed="rId10">
              <a:alphaModFix/>
            </a:blip>
            <a:stretch>
              <a:fillRect/>
            </a:stretch>
          </p:blipFill>
          <p:spPr>
            <a:xfrm>
              <a:off x="5639198" y="6018613"/>
              <a:ext cx="1799734" cy="2635133"/>
            </a:xfrm>
            <a:prstGeom prst="rect">
              <a:avLst/>
            </a:prstGeom>
            <a:noFill/>
            <a:ln>
              <a:noFill/>
            </a:ln>
          </p:spPr>
        </p:pic>
      </p:grpSp>
      <p:sp>
        <p:nvSpPr>
          <p:cNvPr id="316" name="Google Shape;316;g107d65a26ba_0_380"/>
          <p:cNvSpPr txBox="1"/>
          <p:nvPr/>
        </p:nvSpPr>
        <p:spPr>
          <a:xfrm>
            <a:off x="14877591" y="7985313"/>
            <a:ext cx="2902800" cy="6156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None/>
            </a:pPr>
            <a:r>
              <a:rPr b="1" i="0" lang="en-US" sz="4000" u="none" cap="none" strike="noStrike">
                <a:solidFill>
                  <a:schemeClr val="lt1"/>
                </a:solidFill>
                <a:latin typeface="Quicksand"/>
                <a:ea typeface="Quicksand"/>
                <a:cs typeface="Quicksand"/>
                <a:sym typeface="Quicksand"/>
              </a:rPr>
              <a:t>Recycl</a:t>
            </a:r>
            <a:r>
              <a:rPr b="1" lang="en-US" sz="4000">
                <a:solidFill>
                  <a:schemeClr val="lt1"/>
                </a:solidFill>
                <a:latin typeface="Quicksand"/>
                <a:ea typeface="Quicksand"/>
                <a:cs typeface="Quicksand"/>
                <a:sym typeface="Quicksand"/>
              </a:rPr>
              <a:t>e</a:t>
            </a:r>
            <a:endParaRPr b="1" sz="4000">
              <a:solidFill>
                <a:schemeClr val="lt1"/>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20" name="Shape 320"/>
        <p:cNvGrpSpPr/>
        <p:nvPr/>
      </p:nvGrpSpPr>
      <p:grpSpPr>
        <a:xfrm>
          <a:off x="0" y="0"/>
          <a:ext cx="0" cy="0"/>
          <a:chOff x="0" y="0"/>
          <a:chExt cx="0" cy="0"/>
        </a:xfrm>
      </p:grpSpPr>
      <p:sp>
        <p:nvSpPr>
          <p:cNvPr id="321" name="Google Shape;321;g107d65a26ba_0_399"/>
          <p:cNvSpPr txBox="1"/>
          <p:nvPr/>
        </p:nvSpPr>
        <p:spPr>
          <a:xfrm>
            <a:off x="1301275" y="825550"/>
            <a:ext cx="15781800" cy="1293000"/>
          </a:xfrm>
          <a:prstGeom prst="rect">
            <a:avLst/>
          </a:prstGeom>
          <a:noFill/>
          <a:ln>
            <a:noFill/>
          </a:ln>
        </p:spPr>
        <p:txBody>
          <a:bodyPr anchorCtr="0" anchor="t" bIns="91425" lIns="91425" spcFirstLastPara="1" rIns="91425" wrap="square" tIns="91425">
            <a:spAutoFit/>
          </a:bodyPr>
          <a:lstStyle/>
          <a:p>
            <a:pPr indent="0" lvl="0" marL="0" rtl="0" algn="ctr">
              <a:lnSpc>
                <a:spcPct val="139996"/>
              </a:lnSpc>
              <a:spcBef>
                <a:spcPts val="0"/>
              </a:spcBef>
              <a:spcAft>
                <a:spcPts val="0"/>
              </a:spcAft>
              <a:buNone/>
            </a:pPr>
            <a:r>
              <a:rPr b="1" lang="en-US" sz="7200">
                <a:solidFill>
                  <a:schemeClr val="dk1"/>
                </a:solidFill>
                <a:latin typeface="Fredoka One"/>
                <a:ea typeface="Fredoka One"/>
                <a:cs typeface="Fredoka One"/>
                <a:sym typeface="Fredoka One"/>
              </a:rPr>
              <a:t>Step 4: Food Scraps in </a:t>
            </a:r>
            <a:r>
              <a:rPr b="1" lang="en-US" sz="7200">
                <a:solidFill>
                  <a:srgbClr val="0B895A"/>
                </a:solidFill>
                <a:latin typeface="Fredoka One"/>
                <a:ea typeface="Fredoka One"/>
                <a:cs typeface="Fredoka One"/>
                <a:sym typeface="Fredoka One"/>
              </a:rPr>
              <a:t>GREEN CAN</a:t>
            </a:r>
            <a:endParaRPr sz="7200">
              <a:solidFill>
                <a:srgbClr val="0B895A"/>
              </a:solidFill>
              <a:latin typeface="Fredoka One"/>
              <a:ea typeface="Fredoka One"/>
              <a:cs typeface="Fredoka One"/>
              <a:sym typeface="Fredoka One"/>
            </a:endParaRPr>
          </a:p>
        </p:txBody>
      </p:sp>
      <p:pic>
        <p:nvPicPr>
          <p:cNvPr id="322" name="Google Shape;322;g107d65a26ba_0_399"/>
          <p:cNvPicPr preferRelativeResize="0"/>
          <p:nvPr/>
        </p:nvPicPr>
        <p:blipFill rotWithShape="1">
          <a:blip r:embed="rId3">
            <a:alphaModFix/>
          </a:blip>
          <a:srcRect b="0" l="0" r="0" t="0"/>
          <a:stretch/>
        </p:blipFill>
        <p:spPr>
          <a:xfrm>
            <a:off x="13962916" y="5616549"/>
            <a:ext cx="4538259" cy="4756324"/>
          </a:xfrm>
          <a:prstGeom prst="rect">
            <a:avLst/>
          </a:prstGeom>
          <a:noFill/>
          <a:ln>
            <a:noFill/>
          </a:ln>
        </p:spPr>
      </p:pic>
      <p:sp>
        <p:nvSpPr>
          <p:cNvPr id="323" name="Google Shape;323;g107d65a26ba_0_399"/>
          <p:cNvSpPr txBox="1"/>
          <p:nvPr/>
        </p:nvSpPr>
        <p:spPr>
          <a:xfrm>
            <a:off x="15190150" y="7590913"/>
            <a:ext cx="20838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Quicksand"/>
                <a:ea typeface="Quicksand"/>
                <a:cs typeface="Quicksand"/>
                <a:sym typeface="Quicksand"/>
              </a:rPr>
              <a:t>Food Waste</a:t>
            </a:r>
            <a:endParaRPr b="1" sz="4000">
              <a:solidFill>
                <a:schemeClr val="lt1"/>
              </a:solidFill>
              <a:latin typeface="Quicksand"/>
              <a:ea typeface="Quicksand"/>
              <a:cs typeface="Quicksand"/>
              <a:sym typeface="Quicksand"/>
            </a:endParaRPr>
          </a:p>
        </p:txBody>
      </p:sp>
      <p:grpSp>
        <p:nvGrpSpPr>
          <p:cNvPr id="324" name="Google Shape;324;g107d65a26ba_0_399"/>
          <p:cNvGrpSpPr/>
          <p:nvPr/>
        </p:nvGrpSpPr>
        <p:grpSpPr>
          <a:xfrm>
            <a:off x="210912" y="2744251"/>
            <a:ext cx="6128889" cy="5079649"/>
            <a:chOff x="210912" y="2744251"/>
            <a:chExt cx="6128889" cy="5079649"/>
          </a:xfrm>
        </p:grpSpPr>
        <p:pic>
          <p:nvPicPr>
            <p:cNvPr id="325" name="Google Shape;325;g107d65a26ba_0_399"/>
            <p:cNvPicPr preferRelativeResize="0"/>
            <p:nvPr/>
          </p:nvPicPr>
          <p:blipFill rotWithShape="1">
            <a:blip r:embed="rId4">
              <a:alphaModFix/>
            </a:blip>
            <a:srcRect b="0" l="0" r="0" t="0"/>
            <a:stretch/>
          </p:blipFill>
          <p:spPr>
            <a:xfrm rot="-1564946">
              <a:off x="538549" y="4197048"/>
              <a:ext cx="2447925" cy="2057400"/>
            </a:xfrm>
            <a:prstGeom prst="rect">
              <a:avLst/>
            </a:prstGeom>
            <a:noFill/>
            <a:ln>
              <a:noFill/>
            </a:ln>
          </p:spPr>
        </p:pic>
        <p:sp>
          <p:nvSpPr>
            <p:cNvPr id="326" name="Google Shape;326;g107d65a26ba_0_399"/>
            <p:cNvSpPr txBox="1"/>
            <p:nvPr/>
          </p:nvSpPr>
          <p:spPr>
            <a:xfrm>
              <a:off x="1136204" y="7177400"/>
              <a:ext cx="38088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Leftover Food</a:t>
              </a:r>
              <a:endParaRPr sz="3000">
                <a:solidFill>
                  <a:schemeClr val="dk1"/>
                </a:solidFill>
                <a:latin typeface="Comfortaa"/>
                <a:ea typeface="Comfortaa"/>
                <a:cs typeface="Comfortaa"/>
                <a:sym typeface="Comfortaa"/>
              </a:endParaRPr>
            </a:p>
          </p:txBody>
        </p:sp>
        <p:pic>
          <p:nvPicPr>
            <p:cNvPr id="327" name="Google Shape;327;g107d65a26ba_0_399"/>
            <p:cNvPicPr preferRelativeResize="0"/>
            <p:nvPr/>
          </p:nvPicPr>
          <p:blipFill>
            <a:blip r:embed="rId5">
              <a:alphaModFix/>
            </a:blip>
            <a:stretch>
              <a:fillRect/>
            </a:stretch>
          </p:blipFill>
          <p:spPr>
            <a:xfrm rot="2186943">
              <a:off x="2414135" y="3336916"/>
              <a:ext cx="2534878" cy="1639220"/>
            </a:xfrm>
            <a:prstGeom prst="rect">
              <a:avLst/>
            </a:prstGeom>
            <a:noFill/>
            <a:ln>
              <a:noFill/>
            </a:ln>
          </p:spPr>
        </p:pic>
        <p:pic>
          <p:nvPicPr>
            <p:cNvPr id="328" name="Google Shape;328;g107d65a26ba_0_399"/>
            <p:cNvPicPr preferRelativeResize="0"/>
            <p:nvPr/>
          </p:nvPicPr>
          <p:blipFill>
            <a:blip r:embed="rId6">
              <a:alphaModFix/>
            </a:blip>
            <a:stretch>
              <a:fillRect/>
            </a:stretch>
          </p:blipFill>
          <p:spPr>
            <a:xfrm>
              <a:off x="1920200" y="4591350"/>
              <a:ext cx="4419601" cy="2486850"/>
            </a:xfrm>
            <a:prstGeom prst="rect">
              <a:avLst/>
            </a:prstGeom>
            <a:noFill/>
            <a:ln>
              <a:noFill/>
            </a:ln>
          </p:spPr>
        </p:pic>
      </p:grpSp>
      <p:grpSp>
        <p:nvGrpSpPr>
          <p:cNvPr id="329" name="Google Shape;329;g107d65a26ba_0_399"/>
          <p:cNvGrpSpPr/>
          <p:nvPr/>
        </p:nvGrpSpPr>
        <p:grpSpPr>
          <a:xfrm>
            <a:off x="4867664" y="6881938"/>
            <a:ext cx="5504526" cy="3212888"/>
            <a:chOff x="6391739" y="6687813"/>
            <a:chExt cx="5504526" cy="3212888"/>
          </a:xfrm>
        </p:grpSpPr>
        <p:sp>
          <p:nvSpPr>
            <p:cNvPr id="330" name="Google Shape;330;g107d65a26ba_0_399"/>
            <p:cNvSpPr txBox="1"/>
            <p:nvPr/>
          </p:nvSpPr>
          <p:spPr>
            <a:xfrm>
              <a:off x="6874788" y="9254200"/>
              <a:ext cx="45384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dk1"/>
                  </a:solidFill>
                  <a:latin typeface="Comfortaa"/>
                  <a:ea typeface="Comfortaa"/>
                  <a:cs typeface="Comfortaa"/>
                  <a:sym typeface="Comfortaa"/>
                </a:rPr>
                <a:t>Meat, bones, &amp; shells</a:t>
              </a:r>
              <a:endParaRPr sz="3000">
                <a:solidFill>
                  <a:schemeClr val="dk1"/>
                </a:solidFill>
                <a:latin typeface="Comfortaa"/>
                <a:ea typeface="Comfortaa"/>
                <a:cs typeface="Comfortaa"/>
                <a:sym typeface="Comfortaa"/>
              </a:endParaRPr>
            </a:p>
          </p:txBody>
        </p:sp>
        <p:pic>
          <p:nvPicPr>
            <p:cNvPr id="331" name="Google Shape;331;g107d65a26ba_0_399"/>
            <p:cNvPicPr preferRelativeResize="0"/>
            <p:nvPr/>
          </p:nvPicPr>
          <p:blipFill>
            <a:blip r:embed="rId7">
              <a:alphaModFix/>
            </a:blip>
            <a:stretch>
              <a:fillRect/>
            </a:stretch>
          </p:blipFill>
          <p:spPr>
            <a:xfrm>
              <a:off x="6391739" y="6687813"/>
              <a:ext cx="3920663" cy="2613776"/>
            </a:xfrm>
            <a:prstGeom prst="rect">
              <a:avLst/>
            </a:prstGeom>
            <a:noFill/>
            <a:ln>
              <a:noFill/>
            </a:ln>
          </p:spPr>
        </p:pic>
        <p:pic>
          <p:nvPicPr>
            <p:cNvPr id="332" name="Google Shape;332;g107d65a26ba_0_399"/>
            <p:cNvPicPr preferRelativeResize="0"/>
            <p:nvPr/>
          </p:nvPicPr>
          <p:blipFill>
            <a:blip r:embed="rId8">
              <a:alphaModFix/>
            </a:blip>
            <a:stretch>
              <a:fillRect/>
            </a:stretch>
          </p:blipFill>
          <p:spPr>
            <a:xfrm>
              <a:off x="8702014" y="7557250"/>
              <a:ext cx="3194250" cy="1696950"/>
            </a:xfrm>
            <a:prstGeom prst="rect">
              <a:avLst/>
            </a:prstGeom>
            <a:noFill/>
            <a:ln>
              <a:noFill/>
            </a:ln>
          </p:spPr>
        </p:pic>
      </p:grpSp>
      <p:grpSp>
        <p:nvGrpSpPr>
          <p:cNvPr id="333" name="Google Shape;333;g107d65a26ba_0_399"/>
          <p:cNvGrpSpPr/>
          <p:nvPr/>
        </p:nvGrpSpPr>
        <p:grpSpPr>
          <a:xfrm>
            <a:off x="6339801" y="2844213"/>
            <a:ext cx="5704746" cy="3312063"/>
            <a:chOff x="6339801" y="2844213"/>
            <a:chExt cx="5704746" cy="3312063"/>
          </a:xfrm>
        </p:grpSpPr>
        <p:pic>
          <p:nvPicPr>
            <p:cNvPr descr="Use links below to save image." id="334" name="Google Shape;334;g107d65a26ba_0_399"/>
            <p:cNvPicPr preferRelativeResize="0"/>
            <p:nvPr/>
          </p:nvPicPr>
          <p:blipFill rotWithShape="1">
            <a:blip r:embed="rId9">
              <a:alphaModFix/>
            </a:blip>
            <a:srcRect b="0" l="0" r="0" t="0"/>
            <a:stretch/>
          </p:blipFill>
          <p:spPr>
            <a:xfrm>
              <a:off x="6339801" y="4123528"/>
              <a:ext cx="2038350" cy="1219200"/>
            </a:xfrm>
            <a:prstGeom prst="rect">
              <a:avLst/>
            </a:prstGeom>
            <a:noFill/>
            <a:ln>
              <a:noFill/>
            </a:ln>
          </p:spPr>
        </p:pic>
        <p:sp>
          <p:nvSpPr>
            <p:cNvPr id="335" name="Google Shape;335;g107d65a26ba_0_399"/>
            <p:cNvSpPr txBox="1"/>
            <p:nvPr/>
          </p:nvSpPr>
          <p:spPr>
            <a:xfrm>
              <a:off x="6925346" y="5509775"/>
              <a:ext cx="5119200" cy="6465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US" sz="3000">
                  <a:solidFill>
                    <a:schemeClr val="dk1"/>
                  </a:solidFill>
                  <a:latin typeface="Comfortaa"/>
                  <a:ea typeface="Comfortaa"/>
                  <a:cs typeface="Comfortaa"/>
                  <a:sym typeface="Comfortaa"/>
                </a:rPr>
                <a:t>Fruits &amp; Veggies</a:t>
              </a:r>
              <a:endParaRPr sz="3000">
                <a:solidFill>
                  <a:schemeClr val="dk1"/>
                </a:solidFill>
                <a:latin typeface="Comfortaa"/>
                <a:ea typeface="Comfortaa"/>
                <a:cs typeface="Comfortaa"/>
                <a:sym typeface="Comfortaa"/>
              </a:endParaRPr>
            </a:p>
          </p:txBody>
        </p:sp>
        <p:pic>
          <p:nvPicPr>
            <p:cNvPr id="336" name="Google Shape;336;g107d65a26ba_0_399"/>
            <p:cNvPicPr preferRelativeResize="0"/>
            <p:nvPr/>
          </p:nvPicPr>
          <p:blipFill>
            <a:blip r:embed="rId10">
              <a:alphaModFix/>
            </a:blip>
            <a:stretch>
              <a:fillRect/>
            </a:stretch>
          </p:blipFill>
          <p:spPr>
            <a:xfrm>
              <a:off x="8970062" y="2844213"/>
              <a:ext cx="2498524" cy="2498524"/>
            </a:xfrm>
            <a:prstGeom prst="rect">
              <a:avLst/>
            </a:prstGeom>
            <a:noFill/>
            <a:ln>
              <a:noFill/>
            </a:ln>
          </p:spPr>
        </p:pic>
        <p:pic>
          <p:nvPicPr>
            <p:cNvPr id="337" name="Google Shape;337;g107d65a26ba_0_399"/>
            <p:cNvPicPr preferRelativeResize="0"/>
            <p:nvPr/>
          </p:nvPicPr>
          <p:blipFill>
            <a:blip r:embed="rId11">
              <a:alphaModFix/>
            </a:blip>
            <a:stretch>
              <a:fillRect/>
            </a:stretch>
          </p:blipFill>
          <p:spPr>
            <a:xfrm>
              <a:off x="7040025" y="2909288"/>
              <a:ext cx="2651250" cy="1768375"/>
            </a:xfrm>
            <a:prstGeom prst="rect">
              <a:avLst/>
            </a:prstGeom>
            <a:noFill/>
            <a:ln>
              <a:noFill/>
            </a:ln>
          </p:spPr>
        </p:pic>
      </p:grpSp>
      <p:grpSp>
        <p:nvGrpSpPr>
          <p:cNvPr id="338" name="Google Shape;338;g107d65a26ba_0_399"/>
          <p:cNvGrpSpPr/>
          <p:nvPr/>
        </p:nvGrpSpPr>
        <p:grpSpPr>
          <a:xfrm>
            <a:off x="12630087" y="2470321"/>
            <a:ext cx="5126451" cy="3004066"/>
            <a:chOff x="12630088" y="2470321"/>
            <a:chExt cx="5126451" cy="3004066"/>
          </a:xfrm>
        </p:grpSpPr>
        <p:sp>
          <p:nvSpPr>
            <p:cNvPr id="339" name="Google Shape;339;g107d65a26ba_0_399"/>
            <p:cNvSpPr txBox="1"/>
            <p:nvPr/>
          </p:nvSpPr>
          <p:spPr>
            <a:xfrm>
              <a:off x="12630088" y="4812588"/>
              <a:ext cx="4323900" cy="661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100">
                  <a:solidFill>
                    <a:schemeClr val="dk1"/>
                  </a:solidFill>
                  <a:latin typeface="Comfortaa"/>
                  <a:ea typeface="Comfortaa"/>
                  <a:cs typeface="Comfortaa"/>
                  <a:sym typeface="Comfortaa"/>
                </a:rPr>
                <a:t>Peels &amp; seeds</a:t>
              </a:r>
              <a:endParaRPr sz="3100">
                <a:solidFill>
                  <a:schemeClr val="dk1"/>
                </a:solidFill>
                <a:latin typeface="Comfortaa"/>
                <a:ea typeface="Comfortaa"/>
                <a:cs typeface="Comfortaa"/>
                <a:sym typeface="Comfortaa"/>
              </a:endParaRPr>
            </a:p>
          </p:txBody>
        </p:sp>
        <p:pic>
          <p:nvPicPr>
            <p:cNvPr id="340" name="Google Shape;340;g107d65a26ba_0_399"/>
            <p:cNvPicPr preferRelativeResize="0"/>
            <p:nvPr/>
          </p:nvPicPr>
          <p:blipFill>
            <a:blip r:embed="rId12">
              <a:alphaModFix/>
            </a:blip>
            <a:stretch>
              <a:fillRect/>
            </a:stretch>
          </p:blipFill>
          <p:spPr>
            <a:xfrm>
              <a:off x="13534986" y="2615150"/>
              <a:ext cx="4221552" cy="2372513"/>
            </a:xfrm>
            <a:prstGeom prst="rect">
              <a:avLst/>
            </a:prstGeom>
            <a:noFill/>
            <a:ln>
              <a:noFill/>
            </a:ln>
          </p:spPr>
        </p:pic>
        <p:pic>
          <p:nvPicPr>
            <p:cNvPr id="341" name="Google Shape;341;g107d65a26ba_0_399"/>
            <p:cNvPicPr preferRelativeResize="0"/>
            <p:nvPr/>
          </p:nvPicPr>
          <p:blipFill>
            <a:blip r:embed="rId13">
              <a:alphaModFix/>
            </a:blip>
            <a:stretch>
              <a:fillRect/>
            </a:stretch>
          </p:blipFill>
          <p:spPr>
            <a:xfrm>
              <a:off x="12904153" y="2470321"/>
              <a:ext cx="1306948" cy="1510024"/>
            </a:xfrm>
            <a:prstGeom prst="rect">
              <a:avLst/>
            </a:prstGeom>
            <a:noFill/>
            <a:ln>
              <a:noFill/>
            </a:ln>
          </p:spPr>
        </p:pic>
      </p:grpSp>
      <p:grpSp>
        <p:nvGrpSpPr>
          <p:cNvPr id="342" name="Google Shape;342;g107d65a26ba_0_399"/>
          <p:cNvGrpSpPr/>
          <p:nvPr/>
        </p:nvGrpSpPr>
        <p:grpSpPr>
          <a:xfrm>
            <a:off x="10372188" y="5930324"/>
            <a:ext cx="4114200" cy="3526976"/>
            <a:chOff x="13690588" y="2358199"/>
            <a:chExt cx="4114200" cy="3526976"/>
          </a:xfrm>
        </p:grpSpPr>
        <p:pic>
          <p:nvPicPr>
            <p:cNvPr id="343" name="Google Shape;343;g107d65a26ba_0_399"/>
            <p:cNvPicPr preferRelativeResize="0"/>
            <p:nvPr/>
          </p:nvPicPr>
          <p:blipFill rotWithShape="1">
            <a:blip r:embed="rId14">
              <a:alphaModFix/>
            </a:blip>
            <a:srcRect b="0" l="0" r="0" t="0"/>
            <a:stretch/>
          </p:blipFill>
          <p:spPr>
            <a:xfrm>
              <a:off x="14449426" y="2358199"/>
              <a:ext cx="2596500" cy="2418775"/>
            </a:xfrm>
            <a:prstGeom prst="rect">
              <a:avLst/>
            </a:prstGeom>
            <a:noFill/>
            <a:ln>
              <a:noFill/>
            </a:ln>
          </p:spPr>
        </p:pic>
        <p:sp>
          <p:nvSpPr>
            <p:cNvPr id="344" name="Google Shape;344;g107d65a26ba_0_399"/>
            <p:cNvSpPr txBox="1"/>
            <p:nvPr/>
          </p:nvSpPr>
          <p:spPr>
            <a:xfrm>
              <a:off x="13690588" y="4776975"/>
              <a:ext cx="4114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dk1"/>
                  </a:solidFill>
                  <a:latin typeface="Comfortaa"/>
                  <a:ea typeface="Comfortaa"/>
                  <a:cs typeface="Comfortaa"/>
                  <a:sym typeface="Comfortaa"/>
                </a:rPr>
                <a:t>Napkins &amp; Paper Towels</a:t>
              </a:r>
              <a:endParaRPr sz="3000">
                <a:solidFill>
                  <a:schemeClr val="dk1"/>
                </a:solidFill>
                <a:latin typeface="Comfortaa"/>
                <a:ea typeface="Comfortaa"/>
                <a:cs typeface="Comfortaa"/>
                <a:sym typeface="Comforta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348" name="Shape 348"/>
        <p:cNvGrpSpPr/>
        <p:nvPr/>
      </p:nvGrpSpPr>
      <p:grpSpPr>
        <a:xfrm>
          <a:off x="0" y="0"/>
          <a:ext cx="0" cy="0"/>
          <a:chOff x="0" y="0"/>
          <a:chExt cx="0" cy="0"/>
        </a:xfrm>
      </p:grpSpPr>
      <p:sp>
        <p:nvSpPr>
          <p:cNvPr id="349" name="Google Shape;349;p17"/>
          <p:cNvSpPr txBox="1"/>
          <p:nvPr/>
        </p:nvSpPr>
        <p:spPr>
          <a:xfrm>
            <a:off x="1028700" y="857250"/>
            <a:ext cx="16230600" cy="1416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9200"/>
              <a:buFont typeface="Arial"/>
              <a:buNone/>
            </a:pPr>
            <a:r>
              <a:rPr i="0" lang="en-US" sz="9200" u="none" cap="none" strike="noStrike">
                <a:solidFill>
                  <a:srgbClr val="01256B"/>
                </a:solidFill>
                <a:latin typeface="Luckiest Guy"/>
                <a:ea typeface="Luckiest Guy"/>
                <a:cs typeface="Luckiest Guy"/>
                <a:sym typeface="Luckiest Guy"/>
              </a:rPr>
              <a:t>Call To Action</a:t>
            </a:r>
            <a:endParaRPr i="0" sz="1400" u="none" cap="none" strike="noStrike">
              <a:solidFill>
                <a:srgbClr val="000000"/>
              </a:solidFill>
              <a:latin typeface="Luckiest Guy"/>
              <a:ea typeface="Luckiest Guy"/>
              <a:cs typeface="Luckiest Guy"/>
              <a:sym typeface="Luckiest Guy"/>
            </a:endParaRPr>
          </a:p>
        </p:txBody>
      </p:sp>
      <p:sp>
        <p:nvSpPr>
          <p:cNvPr id="350" name="Google Shape;350;p17"/>
          <p:cNvSpPr txBox="1"/>
          <p:nvPr/>
        </p:nvSpPr>
        <p:spPr>
          <a:xfrm>
            <a:off x="1486357" y="2513357"/>
            <a:ext cx="15315300" cy="407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015"/>
              <a:buFont typeface="Arial"/>
              <a:buNone/>
            </a:pPr>
            <a:r>
              <a:rPr i="0" lang="en-US" sz="4015" u="none" cap="none" strike="noStrike">
                <a:solidFill>
                  <a:srgbClr val="01256B"/>
                </a:solidFill>
                <a:latin typeface="Quicksand SemiBold"/>
                <a:ea typeface="Quicksand SemiBold"/>
                <a:cs typeface="Quicksand SemiBold"/>
                <a:sym typeface="Quicksand SemiBold"/>
              </a:rPr>
              <a:t>Sorting your waste correctly can make a HUGE difference!</a:t>
            </a:r>
            <a:endParaRPr i="0" sz="4015" u="none" cap="none" strike="noStrike">
              <a:solidFill>
                <a:srgbClr val="01256B"/>
              </a:solidFill>
              <a:latin typeface="Quicksand SemiBold"/>
              <a:ea typeface="Quicksand SemiBold"/>
              <a:cs typeface="Quicksand SemiBold"/>
              <a:sym typeface="Quicksand SemiBold"/>
            </a:endParaRPr>
          </a:p>
          <a:p>
            <a:pPr indent="0" lvl="0" marL="0" marR="0" rtl="0" algn="ctr">
              <a:lnSpc>
                <a:spcPct val="140000"/>
              </a:lnSpc>
              <a:spcBef>
                <a:spcPts val="0"/>
              </a:spcBef>
              <a:spcAft>
                <a:spcPts val="0"/>
              </a:spcAft>
              <a:buClr>
                <a:srgbClr val="000000"/>
              </a:buClr>
              <a:buSzPts val="4015"/>
              <a:buFont typeface="Arial"/>
              <a:buNone/>
            </a:pPr>
            <a:r>
              <a:t/>
            </a:r>
            <a:endParaRPr i="0" sz="4015" u="none" cap="none" strike="noStrike">
              <a:solidFill>
                <a:srgbClr val="01256B"/>
              </a:solidFill>
              <a:latin typeface="Quicksand SemiBold"/>
              <a:ea typeface="Quicksand SemiBold"/>
              <a:cs typeface="Quicksand SemiBold"/>
              <a:sym typeface="Quicksand SemiBold"/>
            </a:endParaRPr>
          </a:p>
          <a:p>
            <a:pPr indent="0" lvl="0" marL="0" marR="0" rtl="0" algn="ctr">
              <a:lnSpc>
                <a:spcPct val="140000"/>
              </a:lnSpc>
              <a:spcBef>
                <a:spcPts val="0"/>
              </a:spcBef>
              <a:spcAft>
                <a:spcPts val="0"/>
              </a:spcAft>
              <a:buClr>
                <a:srgbClr val="000000"/>
              </a:buClr>
              <a:buSzPts val="4015"/>
              <a:buFont typeface="Arial"/>
              <a:buNone/>
            </a:pPr>
            <a:r>
              <a:rPr i="0" lang="en-US" sz="4015" u="none" cap="none" strike="noStrike">
                <a:solidFill>
                  <a:srgbClr val="01256B"/>
                </a:solidFill>
                <a:latin typeface="Quicksand SemiBold"/>
                <a:ea typeface="Quicksand SemiBold"/>
                <a:cs typeface="Quicksand SemiBold"/>
                <a:sym typeface="Quicksand SemiBold"/>
              </a:rPr>
              <a:t>Help reduce waste in landfills and protect our air by practicing these simple steps:</a:t>
            </a:r>
            <a:endParaRPr i="0" u="none" cap="none" strike="noStrike">
              <a:solidFill>
                <a:srgbClr val="000000"/>
              </a:solidFill>
              <a:latin typeface="Quicksand SemiBold"/>
              <a:ea typeface="Quicksand SemiBold"/>
              <a:cs typeface="Quicksand SemiBold"/>
              <a:sym typeface="Quicksand SemiBold"/>
            </a:endParaRPr>
          </a:p>
          <a:p>
            <a:pPr indent="0" lvl="0" marL="0" marR="0" rtl="0" algn="ctr">
              <a:lnSpc>
                <a:spcPct val="140000"/>
              </a:lnSpc>
              <a:spcBef>
                <a:spcPts val="0"/>
              </a:spcBef>
              <a:spcAft>
                <a:spcPts val="0"/>
              </a:spcAft>
              <a:buClr>
                <a:srgbClr val="000000"/>
              </a:buClr>
              <a:buSzPts val="4015"/>
              <a:buFont typeface="Arial"/>
              <a:buNone/>
            </a:pPr>
            <a:r>
              <a:t/>
            </a:r>
            <a:endParaRPr b="0" i="0" sz="4015" u="none" cap="none" strike="noStrike">
              <a:solidFill>
                <a:srgbClr val="01256B"/>
              </a:solidFill>
              <a:latin typeface="Arial"/>
              <a:ea typeface="Arial"/>
              <a:cs typeface="Arial"/>
              <a:sym typeface="Arial"/>
            </a:endParaRPr>
          </a:p>
        </p:txBody>
      </p:sp>
      <p:sp>
        <p:nvSpPr>
          <p:cNvPr id="351" name="Google Shape;351;p17"/>
          <p:cNvSpPr txBox="1"/>
          <p:nvPr/>
        </p:nvSpPr>
        <p:spPr>
          <a:xfrm>
            <a:off x="5165950" y="6183125"/>
            <a:ext cx="8659500" cy="2986200"/>
          </a:xfrm>
          <a:prstGeom prst="rect">
            <a:avLst/>
          </a:prstGeom>
          <a:noFill/>
          <a:ln>
            <a:noFill/>
          </a:ln>
        </p:spPr>
        <p:txBody>
          <a:bodyPr anchorCtr="0" anchor="t" bIns="91425" lIns="91425" spcFirstLastPara="1" rIns="91425" wrap="square" tIns="91425">
            <a:spAutoFit/>
          </a:bodyPr>
          <a:lstStyle/>
          <a:p>
            <a:pPr indent="-450850" lvl="0" marL="457200" marR="0" rtl="0" algn="l">
              <a:lnSpc>
                <a:spcPct val="140000"/>
              </a:lnSpc>
              <a:spcBef>
                <a:spcPts val="0"/>
              </a:spcBef>
              <a:spcAft>
                <a:spcPts val="0"/>
              </a:spcAft>
              <a:buClr>
                <a:srgbClr val="01256B"/>
              </a:buClr>
              <a:buSzPts val="3500"/>
              <a:buFont typeface="Quicksand"/>
              <a:buAutoNum type="arabicPeriod"/>
            </a:pPr>
            <a:r>
              <a:rPr b="1" i="0" lang="en-US" sz="3500" u="none" cap="none" strike="noStrike">
                <a:solidFill>
                  <a:srgbClr val="01256B"/>
                </a:solidFill>
                <a:latin typeface="Quicksand"/>
                <a:ea typeface="Quicksand"/>
                <a:cs typeface="Quicksand"/>
                <a:sym typeface="Quicksand"/>
              </a:rPr>
              <a:t>Take what you can eat</a:t>
            </a:r>
            <a:endParaRPr b="1" i="0" sz="3500" u="none" cap="none" strike="noStrike">
              <a:solidFill>
                <a:srgbClr val="01256B"/>
              </a:solidFill>
              <a:latin typeface="Quicksand"/>
              <a:ea typeface="Quicksand"/>
              <a:cs typeface="Quicksand"/>
              <a:sym typeface="Quicksand"/>
            </a:endParaRPr>
          </a:p>
          <a:p>
            <a:pPr indent="-450850" lvl="0" marL="457200" marR="0" rtl="0" algn="l">
              <a:lnSpc>
                <a:spcPct val="140000"/>
              </a:lnSpc>
              <a:spcBef>
                <a:spcPts val="0"/>
              </a:spcBef>
              <a:spcAft>
                <a:spcPts val="0"/>
              </a:spcAft>
              <a:buClr>
                <a:srgbClr val="01256B"/>
              </a:buClr>
              <a:buSzPts val="3500"/>
              <a:buFont typeface="Quicksand"/>
              <a:buAutoNum type="arabicPeriod"/>
            </a:pPr>
            <a:r>
              <a:rPr b="1" lang="en-US" sz="3500">
                <a:solidFill>
                  <a:srgbClr val="01256B"/>
                </a:solidFill>
                <a:latin typeface="Quicksand"/>
                <a:ea typeface="Quicksand"/>
                <a:cs typeface="Quicksand"/>
                <a:sym typeface="Quicksand"/>
              </a:rPr>
              <a:t>Save your food for later when possible</a:t>
            </a:r>
            <a:endParaRPr b="1" sz="3500">
              <a:solidFill>
                <a:srgbClr val="01256B"/>
              </a:solidFill>
              <a:latin typeface="Quicksand"/>
              <a:ea typeface="Quicksand"/>
              <a:cs typeface="Quicksand"/>
              <a:sym typeface="Quicksand"/>
            </a:endParaRPr>
          </a:p>
          <a:p>
            <a:pPr indent="-450850" lvl="0" marL="457200" marR="0" rtl="0" algn="l">
              <a:lnSpc>
                <a:spcPct val="140000"/>
              </a:lnSpc>
              <a:spcBef>
                <a:spcPts val="0"/>
              </a:spcBef>
              <a:spcAft>
                <a:spcPts val="0"/>
              </a:spcAft>
              <a:buClr>
                <a:srgbClr val="01256B"/>
              </a:buClr>
              <a:buSzPts val="3500"/>
              <a:buFont typeface="Quicksand"/>
              <a:buAutoNum type="arabicPeriod"/>
            </a:pPr>
            <a:r>
              <a:rPr b="1" lang="en-US" sz="3500">
                <a:solidFill>
                  <a:srgbClr val="01256B"/>
                </a:solidFill>
                <a:latin typeface="Quicksand"/>
                <a:ea typeface="Quicksand"/>
                <a:cs typeface="Quicksand"/>
                <a:sym typeface="Quicksand"/>
              </a:rPr>
              <a:t>Sort smart and recycle right!</a:t>
            </a:r>
            <a:endParaRPr b="1" i="0" sz="1400" u="none" cap="none" strike="noStrike">
              <a:solidFill>
                <a:srgbClr val="000000"/>
              </a:solidFill>
              <a:latin typeface="Quicksand"/>
              <a:ea typeface="Quicksand"/>
              <a:cs typeface="Quicksand"/>
              <a:sym typeface="Quicksand"/>
            </a:endParaRPr>
          </a:p>
        </p:txBody>
      </p:sp>
      <p:pic>
        <p:nvPicPr>
          <p:cNvPr id="352" name="Google Shape;352;p17"/>
          <p:cNvPicPr preferRelativeResize="0"/>
          <p:nvPr/>
        </p:nvPicPr>
        <p:blipFill rotWithShape="1">
          <a:blip r:embed="rId3">
            <a:alphaModFix/>
          </a:blip>
          <a:srcRect b="0" l="0" r="0" t="0"/>
          <a:stretch/>
        </p:blipFill>
        <p:spPr>
          <a:xfrm>
            <a:off x="112473" y="9294676"/>
            <a:ext cx="2453100" cy="848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168" name="Shape 168"/>
        <p:cNvGrpSpPr/>
        <p:nvPr/>
      </p:nvGrpSpPr>
      <p:grpSpPr>
        <a:xfrm>
          <a:off x="0" y="0"/>
          <a:ext cx="0" cy="0"/>
          <a:chOff x="0" y="0"/>
          <a:chExt cx="0" cy="0"/>
        </a:xfrm>
      </p:grpSpPr>
      <p:sp>
        <p:nvSpPr>
          <p:cNvPr id="169" name="Google Shape;169;p2"/>
          <p:cNvSpPr txBox="1"/>
          <p:nvPr/>
        </p:nvSpPr>
        <p:spPr>
          <a:xfrm>
            <a:off x="2640798" y="1316623"/>
            <a:ext cx="13006500" cy="1477800"/>
          </a:xfrm>
          <a:prstGeom prst="rect">
            <a:avLst/>
          </a:prstGeom>
          <a:noFill/>
          <a:ln>
            <a:noFill/>
          </a:ln>
        </p:spPr>
        <p:txBody>
          <a:bodyPr anchorCtr="0" anchor="t" bIns="0" lIns="0" spcFirstLastPara="1" rIns="0" wrap="square" tIns="0">
            <a:spAutoFit/>
          </a:bodyPr>
          <a:lstStyle/>
          <a:p>
            <a:pPr indent="0" lvl="0" marL="0" marR="0" rtl="0" algn="ctr">
              <a:lnSpc>
                <a:spcPct val="100010"/>
              </a:lnSpc>
              <a:spcBef>
                <a:spcPts val="0"/>
              </a:spcBef>
              <a:spcAft>
                <a:spcPts val="0"/>
              </a:spcAft>
              <a:buClr>
                <a:srgbClr val="000000"/>
              </a:buClr>
              <a:buSzPts val="7500"/>
              <a:buFont typeface="Arial"/>
              <a:buNone/>
            </a:pPr>
            <a:r>
              <a:rPr i="0" lang="en-US" sz="9600" u="none" cap="none" strike="noStrike">
                <a:solidFill>
                  <a:srgbClr val="46B868"/>
                </a:solidFill>
                <a:latin typeface="Luckiest Guy"/>
                <a:ea typeface="Luckiest Guy"/>
                <a:cs typeface="Luckiest Guy"/>
                <a:sym typeface="Luckiest Guy"/>
              </a:rPr>
              <a:t>REFLECTION QUESTION:</a:t>
            </a:r>
            <a:endParaRPr i="0" sz="9600" u="none" cap="none" strike="noStrike">
              <a:solidFill>
                <a:srgbClr val="000000"/>
              </a:solidFill>
              <a:latin typeface="Luckiest Guy"/>
              <a:ea typeface="Luckiest Guy"/>
              <a:cs typeface="Luckiest Guy"/>
              <a:sym typeface="Luckiest Guy"/>
            </a:endParaRPr>
          </a:p>
        </p:txBody>
      </p:sp>
      <p:sp>
        <p:nvSpPr>
          <p:cNvPr id="170" name="Google Shape;170;p2"/>
          <p:cNvSpPr txBox="1"/>
          <p:nvPr/>
        </p:nvSpPr>
        <p:spPr>
          <a:xfrm>
            <a:off x="1323306" y="3920729"/>
            <a:ext cx="153861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Arial"/>
              <a:buNone/>
            </a:pPr>
            <a:r>
              <a:rPr b="1" i="0" lang="en-US" sz="5400" u="none" cap="none" strike="noStrike">
                <a:solidFill>
                  <a:srgbClr val="01256B"/>
                </a:solidFill>
                <a:latin typeface="Fredoka One"/>
                <a:ea typeface="Fredoka One"/>
                <a:cs typeface="Fredoka One"/>
                <a:sym typeface="Fredoka One"/>
              </a:rPr>
              <a:t>When was the last time you didn't finish the food on your </a:t>
            </a:r>
            <a:r>
              <a:rPr b="1" lang="en-US" sz="5400">
                <a:solidFill>
                  <a:srgbClr val="01256B"/>
                </a:solidFill>
                <a:latin typeface="Fredoka One"/>
                <a:ea typeface="Fredoka One"/>
                <a:cs typeface="Fredoka One"/>
                <a:sym typeface="Fredoka One"/>
              </a:rPr>
              <a:t>plate</a:t>
            </a:r>
            <a:r>
              <a:rPr b="1" i="0" lang="en-US" sz="5400" u="none" cap="none" strike="noStrike">
                <a:solidFill>
                  <a:srgbClr val="01256B"/>
                </a:solidFill>
                <a:latin typeface="Fredoka One"/>
                <a:ea typeface="Fredoka One"/>
                <a:cs typeface="Fredoka One"/>
                <a:sym typeface="Fredoka One"/>
              </a:rPr>
              <a:t>?</a:t>
            </a:r>
            <a:endParaRPr i="0" sz="5400" u="none" cap="none" strike="noStrike">
              <a:solidFill>
                <a:srgbClr val="000000"/>
              </a:solidFill>
              <a:latin typeface="Fredoka One"/>
              <a:ea typeface="Fredoka One"/>
              <a:cs typeface="Fredoka One"/>
              <a:sym typeface="Fredoka One"/>
            </a:endParaRPr>
          </a:p>
          <a:p>
            <a:pPr indent="0" lvl="0" marL="0" marR="0" rtl="0" algn="ctr">
              <a:lnSpc>
                <a:spcPct val="100000"/>
              </a:lnSpc>
              <a:spcBef>
                <a:spcPts val="0"/>
              </a:spcBef>
              <a:spcAft>
                <a:spcPts val="0"/>
              </a:spcAft>
              <a:buClr>
                <a:srgbClr val="000000"/>
              </a:buClr>
              <a:buSzPts val="4800"/>
              <a:buFont typeface="Arial"/>
              <a:buNone/>
            </a:pPr>
            <a:r>
              <a:t/>
            </a:r>
            <a:endParaRPr b="1" i="0" sz="5400" u="none" cap="none" strike="noStrike">
              <a:solidFill>
                <a:srgbClr val="01256B"/>
              </a:solidFill>
              <a:latin typeface="Fredoka One"/>
              <a:ea typeface="Fredoka One"/>
              <a:cs typeface="Fredoka One"/>
              <a:sym typeface="Fredoka One"/>
            </a:endParaRPr>
          </a:p>
          <a:p>
            <a:pPr indent="0" lvl="0" marL="0" marR="0" rtl="0" algn="ctr">
              <a:lnSpc>
                <a:spcPct val="100000"/>
              </a:lnSpc>
              <a:spcBef>
                <a:spcPts val="0"/>
              </a:spcBef>
              <a:spcAft>
                <a:spcPts val="0"/>
              </a:spcAft>
              <a:buClr>
                <a:srgbClr val="000000"/>
              </a:buClr>
              <a:buSzPts val="4800"/>
              <a:buFont typeface="Arial"/>
              <a:buNone/>
            </a:pPr>
            <a:r>
              <a:rPr b="1" i="0" lang="en-US" sz="5400" u="none" cap="none" strike="noStrike">
                <a:solidFill>
                  <a:srgbClr val="01256B"/>
                </a:solidFill>
                <a:latin typeface="Fredoka One"/>
                <a:ea typeface="Fredoka One"/>
                <a:cs typeface="Fredoka One"/>
                <a:sym typeface="Fredoka One"/>
              </a:rPr>
              <a:t>Why?</a:t>
            </a:r>
            <a:endParaRPr i="0" sz="5400" u="none" cap="none" strike="noStrike">
              <a:solidFill>
                <a:srgbClr val="000000"/>
              </a:solidFill>
              <a:latin typeface="Fredoka One"/>
              <a:ea typeface="Fredoka One"/>
              <a:cs typeface="Fredoka One"/>
              <a:sym typeface="Fredoka One"/>
            </a:endParaRPr>
          </a:p>
        </p:txBody>
      </p:sp>
      <p:pic>
        <p:nvPicPr>
          <p:cNvPr id="171" name="Google Shape;171;p2"/>
          <p:cNvPicPr preferRelativeResize="0"/>
          <p:nvPr/>
        </p:nvPicPr>
        <p:blipFill rotWithShape="1">
          <a:blip r:embed="rId3">
            <a:alphaModFix/>
          </a:blip>
          <a:srcRect b="0" l="0" r="0" t="0"/>
          <a:stretch/>
        </p:blipFill>
        <p:spPr>
          <a:xfrm>
            <a:off x="112473" y="9294676"/>
            <a:ext cx="2453100" cy="848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175" name="Shape 175"/>
        <p:cNvGrpSpPr/>
        <p:nvPr/>
      </p:nvGrpSpPr>
      <p:grpSpPr>
        <a:xfrm>
          <a:off x="0" y="0"/>
          <a:ext cx="0" cy="0"/>
          <a:chOff x="0" y="0"/>
          <a:chExt cx="0" cy="0"/>
        </a:xfrm>
      </p:grpSpPr>
      <p:pic>
        <p:nvPicPr>
          <p:cNvPr id="176" name="Google Shape;176;p3"/>
          <p:cNvPicPr preferRelativeResize="0"/>
          <p:nvPr/>
        </p:nvPicPr>
        <p:blipFill rotWithShape="1">
          <a:blip r:embed="rId3">
            <a:alphaModFix/>
          </a:blip>
          <a:srcRect b="0" l="0" r="0" t="0"/>
          <a:stretch/>
        </p:blipFill>
        <p:spPr>
          <a:xfrm>
            <a:off x="9245125" y="3061275"/>
            <a:ext cx="8311200" cy="6233400"/>
          </a:xfrm>
          <a:prstGeom prst="rect">
            <a:avLst/>
          </a:prstGeom>
          <a:noFill/>
          <a:ln>
            <a:noFill/>
          </a:ln>
        </p:spPr>
      </p:pic>
      <p:sp>
        <p:nvSpPr>
          <p:cNvPr id="177" name="Google Shape;177;p3"/>
          <p:cNvSpPr txBox="1"/>
          <p:nvPr/>
        </p:nvSpPr>
        <p:spPr>
          <a:xfrm>
            <a:off x="1351631" y="1237596"/>
            <a:ext cx="15386099"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7600"/>
              <a:buFont typeface="Arial"/>
              <a:buNone/>
            </a:pPr>
            <a:r>
              <a:rPr i="0" lang="en-US" sz="7600" u="none" cap="none" strike="noStrike">
                <a:solidFill>
                  <a:srgbClr val="01256B"/>
                </a:solidFill>
                <a:latin typeface="Luckiest Guy"/>
                <a:ea typeface="Luckiest Guy"/>
                <a:cs typeface="Luckiest Guy"/>
                <a:sym typeface="Luckiest Guy"/>
              </a:rPr>
              <a:t>What is food waste?</a:t>
            </a:r>
            <a:endParaRPr i="0" sz="1400" u="none" cap="none" strike="noStrike">
              <a:solidFill>
                <a:srgbClr val="000000"/>
              </a:solidFill>
              <a:latin typeface="Luckiest Guy"/>
              <a:ea typeface="Luckiest Guy"/>
              <a:cs typeface="Luckiest Guy"/>
              <a:sym typeface="Luckiest Guy"/>
            </a:endParaRPr>
          </a:p>
        </p:txBody>
      </p:sp>
      <p:sp>
        <p:nvSpPr>
          <p:cNvPr id="178" name="Google Shape;178;p3"/>
          <p:cNvSpPr txBox="1"/>
          <p:nvPr/>
        </p:nvSpPr>
        <p:spPr>
          <a:xfrm>
            <a:off x="927300" y="4534890"/>
            <a:ext cx="7289400" cy="2632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300"/>
              <a:buFont typeface="Arial"/>
              <a:buNone/>
            </a:pPr>
            <a:r>
              <a:rPr b="1" i="0" lang="en-US" sz="4500" u="none" cap="none" strike="noStrike">
                <a:solidFill>
                  <a:srgbClr val="F05563"/>
                </a:solidFill>
                <a:latin typeface="Quicksand"/>
                <a:ea typeface="Quicksand"/>
                <a:cs typeface="Quicksand"/>
                <a:sym typeface="Quicksand"/>
              </a:rPr>
              <a:t>Edible parts of food</a:t>
            </a:r>
            <a:r>
              <a:rPr b="1" i="0" lang="en-US" sz="4500" u="none" cap="none" strike="noStrike">
                <a:solidFill>
                  <a:srgbClr val="01256B"/>
                </a:solidFill>
                <a:latin typeface="Quicksand"/>
                <a:ea typeface="Quicksand"/>
                <a:cs typeface="Quicksand"/>
                <a:sym typeface="Quicksand"/>
              </a:rPr>
              <a:t> that are not consumed because it is </a:t>
            </a:r>
            <a:r>
              <a:rPr b="1" i="0" lang="en-US" sz="4500" u="none" cap="none" strike="noStrike">
                <a:solidFill>
                  <a:srgbClr val="F05563"/>
                </a:solidFill>
                <a:latin typeface="Quicksand"/>
                <a:ea typeface="Quicksand"/>
                <a:cs typeface="Quicksand"/>
                <a:sym typeface="Quicksand"/>
              </a:rPr>
              <a:t>discarded</a:t>
            </a:r>
            <a:r>
              <a:rPr b="1" i="0" lang="en-US" sz="4500" u="none" cap="none" strike="noStrike">
                <a:solidFill>
                  <a:srgbClr val="01256B"/>
                </a:solidFill>
                <a:latin typeface="Quicksand"/>
                <a:ea typeface="Quicksand"/>
                <a:cs typeface="Quicksand"/>
                <a:sym typeface="Quicksand"/>
              </a:rPr>
              <a:t>.</a:t>
            </a:r>
            <a:endParaRPr i="0" sz="1600" u="none" cap="none" strike="noStrike">
              <a:solidFill>
                <a:srgbClr val="000000"/>
              </a:solidFill>
              <a:latin typeface="Quicksand"/>
              <a:ea typeface="Quicksand"/>
              <a:cs typeface="Quicksand"/>
              <a:sym typeface="Quicksand"/>
            </a:endParaRPr>
          </a:p>
        </p:txBody>
      </p:sp>
      <p:pic>
        <p:nvPicPr>
          <p:cNvPr id="179" name="Google Shape;179;p3"/>
          <p:cNvPicPr preferRelativeResize="0"/>
          <p:nvPr/>
        </p:nvPicPr>
        <p:blipFill rotWithShape="1">
          <a:blip r:embed="rId4">
            <a:alphaModFix/>
          </a:blip>
          <a:srcRect b="0" l="0" r="0" t="0"/>
          <a:stretch/>
        </p:blipFill>
        <p:spPr>
          <a:xfrm>
            <a:off x="112473" y="9294676"/>
            <a:ext cx="2453100" cy="848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183" name="Shape 183"/>
        <p:cNvGrpSpPr/>
        <p:nvPr/>
      </p:nvGrpSpPr>
      <p:grpSpPr>
        <a:xfrm>
          <a:off x="0" y="0"/>
          <a:ext cx="0" cy="0"/>
          <a:chOff x="0" y="0"/>
          <a:chExt cx="0" cy="0"/>
        </a:xfrm>
      </p:grpSpPr>
      <p:sp>
        <p:nvSpPr>
          <p:cNvPr id="184" name="Google Shape;184;p4"/>
          <p:cNvSpPr txBox="1"/>
          <p:nvPr/>
        </p:nvSpPr>
        <p:spPr>
          <a:xfrm>
            <a:off x="15246381" y="9579525"/>
            <a:ext cx="2806500" cy="484800"/>
          </a:xfrm>
          <a:prstGeom prst="rect">
            <a:avLst/>
          </a:prstGeom>
          <a:noFill/>
          <a:ln>
            <a:noFill/>
          </a:ln>
        </p:spPr>
        <p:txBody>
          <a:bodyPr anchorCtr="0" anchor="t" bIns="0" lIns="0" spcFirstLastPara="1" rIns="0" wrap="square" tIns="0">
            <a:spAutoFit/>
          </a:bodyPr>
          <a:lstStyle/>
          <a:p>
            <a:pPr indent="0" lvl="0" marL="0" marR="0" rtl="0" algn="ctr">
              <a:lnSpc>
                <a:spcPct val="139968"/>
              </a:lnSpc>
              <a:spcBef>
                <a:spcPts val="0"/>
              </a:spcBef>
              <a:spcAft>
                <a:spcPts val="0"/>
              </a:spcAft>
              <a:buClr>
                <a:srgbClr val="000000"/>
              </a:buClr>
              <a:buSzPts val="3150"/>
              <a:buFont typeface="Arial"/>
              <a:buNone/>
            </a:pPr>
            <a:r>
              <a:rPr b="1" i="0" lang="en-US" sz="3150" u="none" cap="none" strike="noStrike">
                <a:solidFill>
                  <a:srgbClr val="000000"/>
                </a:solidFill>
                <a:latin typeface="Cormorant Garamond"/>
                <a:ea typeface="Cormorant Garamond"/>
                <a:cs typeface="Cormorant Garamond"/>
                <a:sym typeface="Cormorant Garamond"/>
              </a:rPr>
              <a:t>Stop video @ 1:57 </a:t>
            </a:r>
            <a:endParaRPr b="0" i="0" sz="1400" u="none" cap="none" strike="noStrike">
              <a:solidFill>
                <a:srgbClr val="000000"/>
              </a:solidFill>
              <a:latin typeface="Arial"/>
              <a:ea typeface="Arial"/>
              <a:cs typeface="Arial"/>
              <a:sym typeface="Arial"/>
            </a:endParaRPr>
          </a:p>
        </p:txBody>
      </p:sp>
      <p:pic>
        <p:nvPicPr>
          <p:cNvPr id="185" name="Google Shape;185;p4"/>
          <p:cNvPicPr preferRelativeResize="0"/>
          <p:nvPr/>
        </p:nvPicPr>
        <p:blipFill rotWithShape="1">
          <a:blip r:embed="rId3">
            <a:alphaModFix/>
          </a:blip>
          <a:srcRect b="0" l="0" r="0" t="0"/>
          <a:stretch/>
        </p:blipFill>
        <p:spPr>
          <a:xfrm>
            <a:off x="112473" y="9294676"/>
            <a:ext cx="2453100" cy="848824"/>
          </a:xfrm>
          <a:prstGeom prst="rect">
            <a:avLst/>
          </a:prstGeom>
          <a:noFill/>
          <a:ln>
            <a:noFill/>
          </a:ln>
        </p:spPr>
      </p:pic>
      <p:pic>
        <p:nvPicPr>
          <p:cNvPr descr="The first 1000 people to use this link will get a 2 month free trial of Skillshare Premium Membership: https://skl.sh/ourchangingclimate5&#10;&#10;In this Our Changing Climate environmental video essay, I look at the problem of food waste. Specifically, I look at how food waste both in America and across the world is a massive problem for climate change, the environment, and hunger. By addressing food waste in farms, grocery stores, and at home, we could potentially feed billions of people and curb the massive emissions generated to make food and from food waste that ends up in the landfill. There are some pretty simple fixes to food waste like creating a shopping list, using guides to figure out when your food actually spoils, or creating a compost area and then composting food scraps. As a Vox video on the topic puts it, food waste is the world's dumbest problem. But if we address food waste head-on, we will be well on our way to solving climate change and mitigating world hunger.&#10;&#10;Help me make more videos like this via Patreon: http://bit.ly/2iz4lIV&#10;Email List: https://www.subscribepage.com/ourchangingclimate&#10;Twitter: https://twitter.com/OurClimateNow&#10;Facebook: https://www.facebook.com/occvideos/&#10;Instagram: https://www.instagram.com/occ.climate/&#10;&#10;I use Epidemic Sound for some of my music: http://epidemicsound.com/creator&#10;&#10;For the rest of my music, I use Artlist.io. You can get 2 months free of Artlist.io with this link: https://artlist.io/Charlie-278823&#10;_______________________&#10;&#10;Resources:&#10;1. Reduced Food Waste (Drawdown): https://www.drawdown.org/solutions/reduced-food-waste&#10;2. Food waste is the world's dumbest problem (Vox via YouTube): https://www.youtube.com/watch?v=6RlxySFrkIM&#10;3. 27 Solutions to Food Waste (ReFed): https://www.refed.com/?sort=economic-value-per-ton&#10;4. A Holistic Approach to Reducing Food Waste (NRDC): https://www.nrdc.org/sites/default/files/holistic-approach-reducing-food-waste-fs.pdf&#10;5. Food wastage footprint &amp; Climate Change (FAO): http://www.fao.org/fileadmin/templates/nr/sustainability_pathways/docs/FWF_and_climate_change.pdf&#10;6. Consumer Choice and Food Waste: Can Nudging Help? (Bolos et al.): https://www.researchgate.net/publication/331207943_Consumer_Choice_and_Food_Waste_Can_Nudging_Help&#10;7. Just Eat It: A Food Waste Story (Grant Baldwin via YouTube): https://www.youtube.com/watch?v=BR1Y-ieyfjU&#10;8. Key characteristics and success factors of supply chain initiatives tackling consumer-related food waste – A multiple case study (Aschemann-Witzel et al.): https://www.sciencedirect.com/science/article/pii/S0959652616320352&#10;9. About Food Waste (Move For Hunger): https://www.moveforhunger.org/food-waste&#10;10. EXPIRED? Food Waste in America (via Youtube): https://youtu.be/CcP-VxzevZ4&#10;11. Wasted - How America Is Losing Up to 40 Percent of Its Food from Farm to Fork to Landfill (NRDC): https://www.nrdc.org/sites/default/files/wasted-2017-report.pdf&#10;12. The Progressive Increase of Food Waste in America and Its Environmental Impact (Hall et al.): https://journals.plos.org/plosone/article?id=10.1371/journal.pone.0007940&#10;13. Study Finds Farm-Level Food Waste is Much Worse Than We Thought (Civil Eats): https://civileats.com/2019/08/20/study-finds-farm-level-food-waste-is-much-worse-than-we-thought/&#10;14. On-farm food loss in northern and central California: Results of field survey measurements (Baker et al.): https://www.sciencedirect.com/science/article/pii/S0921344919301296&#10;15. Refrigerators and Freezers (Appliance Awareness Standards Project): https://appliance-standards.org/product/refrigerators-and-freezers&#10;16. Reducing Food Loss and Waste: Setting a Global Action Agenda (World Resources Institute): https://wriorg.s3.amazonaws.com/s3fs-public/reducing-food-loss-waste-global-action-agenda_0.pdf&#10;17. Portion Size Me: Downsizing Our Consumption Norms (Wansink &amp; Van Ittersum): http://www.meta-systems.eu/nickbrown/duplication/PortionSizeMe/(Annotated%20vs%202013)%20Wansink,%20van%20Ittersum%20-%202007%20-%20Portion%20Size%20Me%20-%20Downsizing%20Our%20Consumption%20Norms.pdf&#10;18. Eat By Date: https://www.eatbydate.com/&#10;&#10;#FoodWaste #ClimateChange #FoodInsecure" id="186" name="Google Shape;186;p4" title="Food Waste causes Climate Change. Here's how we stop it.">
            <a:hlinkClick r:id="rId4"/>
          </p:cNvPr>
          <p:cNvPicPr preferRelativeResize="0"/>
          <p:nvPr/>
        </p:nvPicPr>
        <p:blipFill rotWithShape="1">
          <a:blip r:embed="rId5">
            <a:alphaModFix/>
          </a:blip>
          <a:srcRect b="0" l="0" r="0" t="0"/>
          <a:stretch/>
        </p:blipFill>
        <p:spPr>
          <a:xfrm>
            <a:off x="3360999" y="806248"/>
            <a:ext cx="11566010" cy="867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5"/>
          <p:cNvPicPr preferRelativeResize="0"/>
          <p:nvPr/>
        </p:nvPicPr>
        <p:blipFill rotWithShape="1">
          <a:blip r:embed="rId3">
            <a:alphaModFix/>
          </a:blip>
          <a:srcRect b="15358" l="0" r="0" t="0"/>
          <a:stretch/>
        </p:blipFill>
        <p:spPr>
          <a:xfrm>
            <a:off x="0" y="0"/>
            <a:ext cx="18288000" cy="10287000"/>
          </a:xfrm>
          <a:prstGeom prst="rect">
            <a:avLst/>
          </a:prstGeom>
          <a:noFill/>
          <a:ln>
            <a:noFill/>
          </a:ln>
        </p:spPr>
      </p:pic>
      <p:pic>
        <p:nvPicPr>
          <p:cNvPr id="192" name="Google Shape;192;p5"/>
          <p:cNvPicPr preferRelativeResize="0"/>
          <p:nvPr/>
        </p:nvPicPr>
        <p:blipFill rotWithShape="1">
          <a:blip r:embed="rId4">
            <a:alphaModFix/>
          </a:blip>
          <a:srcRect b="0" l="0" r="0" t="0"/>
          <a:stretch/>
        </p:blipFill>
        <p:spPr>
          <a:xfrm>
            <a:off x="1028700" y="3690275"/>
            <a:ext cx="8492761" cy="2696475"/>
          </a:xfrm>
          <a:prstGeom prst="rect">
            <a:avLst/>
          </a:prstGeom>
          <a:noFill/>
          <a:ln>
            <a:noFill/>
          </a:ln>
        </p:spPr>
      </p:pic>
      <p:pic>
        <p:nvPicPr>
          <p:cNvPr id="193" name="Google Shape;193;p5"/>
          <p:cNvPicPr preferRelativeResize="0"/>
          <p:nvPr/>
        </p:nvPicPr>
        <p:blipFill rotWithShape="1">
          <a:blip r:embed="rId5">
            <a:alphaModFix/>
          </a:blip>
          <a:srcRect b="0" l="0" r="0" t="0"/>
          <a:stretch/>
        </p:blipFill>
        <p:spPr>
          <a:xfrm>
            <a:off x="12562500" y="2996225"/>
            <a:ext cx="4035375" cy="3147600"/>
          </a:xfrm>
          <a:prstGeom prst="rect">
            <a:avLst/>
          </a:prstGeom>
          <a:noFill/>
          <a:ln>
            <a:noFill/>
          </a:ln>
        </p:spPr>
      </p:pic>
      <p:pic>
        <p:nvPicPr>
          <p:cNvPr id="194" name="Google Shape;194;p5"/>
          <p:cNvPicPr preferRelativeResize="0"/>
          <p:nvPr/>
        </p:nvPicPr>
        <p:blipFill rotWithShape="1">
          <a:blip r:embed="rId6">
            <a:alphaModFix/>
          </a:blip>
          <a:srcRect b="0" l="0" r="0" t="0"/>
          <a:stretch/>
        </p:blipFill>
        <p:spPr>
          <a:xfrm>
            <a:off x="1419600" y="6351875"/>
            <a:ext cx="8492900" cy="2696483"/>
          </a:xfrm>
          <a:prstGeom prst="rect">
            <a:avLst/>
          </a:prstGeom>
          <a:noFill/>
          <a:ln>
            <a:noFill/>
          </a:ln>
        </p:spPr>
      </p:pic>
      <p:pic>
        <p:nvPicPr>
          <p:cNvPr id="195" name="Google Shape;195;p5"/>
          <p:cNvPicPr preferRelativeResize="0"/>
          <p:nvPr/>
        </p:nvPicPr>
        <p:blipFill rotWithShape="1">
          <a:blip r:embed="rId7">
            <a:alphaModFix/>
          </a:blip>
          <a:srcRect b="0" l="0" r="0" t="0"/>
          <a:stretch/>
        </p:blipFill>
        <p:spPr>
          <a:xfrm>
            <a:off x="1224150" y="5083375"/>
            <a:ext cx="8492900" cy="2696483"/>
          </a:xfrm>
          <a:prstGeom prst="rect">
            <a:avLst/>
          </a:prstGeom>
          <a:noFill/>
          <a:ln>
            <a:noFill/>
          </a:ln>
        </p:spPr>
      </p:pic>
      <p:sp>
        <p:nvSpPr>
          <p:cNvPr id="196" name="Google Shape;196;p5"/>
          <p:cNvSpPr txBox="1"/>
          <p:nvPr/>
        </p:nvSpPr>
        <p:spPr>
          <a:xfrm>
            <a:off x="1419600" y="4569239"/>
            <a:ext cx="7839600" cy="4404600"/>
          </a:xfrm>
          <a:prstGeom prst="rect">
            <a:avLst/>
          </a:prstGeom>
          <a:noFill/>
          <a:ln>
            <a:noFill/>
          </a:ln>
        </p:spPr>
        <p:txBody>
          <a:bodyPr anchorCtr="0" anchor="t" bIns="0" lIns="0" spcFirstLastPara="1" rIns="0" wrap="square" tIns="0">
            <a:noAutofit/>
          </a:bodyPr>
          <a:lstStyle/>
          <a:p>
            <a:pPr indent="0" lvl="0" marL="914400" marR="0" rtl="0" algn="l">
              <a:lnSpc>
                <a:spcPct val="140011"/>
              </a:lnSpc>
              <a:spcBef>
                <a:spcPts val="0"/>
              </a:spcBef>
              <a:spcAft>
                <a:spcPts val="0"/>
              </a:spcAft>
              <a:buClr>
                <a:srgbClr val="000000"/>
              </a:buClr>
              <a:buSzPts val="1100"/>
              <a:buFont typeface="Arial"/>
              <a:buNone/>
            </a:pPr>
            <a:r>
              <a:t/>
            </a:r>
            <a:endParaRPr b="0" i="0" sz="1100" u="none" cap="none" strike="noStrike">
              <a:solidFill>
                <a:srgbClr val="01256B"/>
              </a:solidFill>
              <a:latin typeface="Quicksand"/>
              <a:ea typeface="Quicksand"/>
              <a:cs typeface="Quicksand"/>
              <a:sym typeface="Quicksand"/>
            </a:endParaRPr>
          </a:p>
          <a:p>
            <a:pPr indent="-369632" lvl="1" marL="777237" marR="0" rtl="0" algn="l">
              <a:lnSpc>
                <a:spcPct val="140011"/>
              </a:lnSpc>
              <a:spcBef>
                <a:spcPts val="0"/>
              </a:spcBef>
              <a:spcAft>
                <a:spcPts val="0"/>
              </a:spcAft>
              <a:buClr>
                <a:srgbClr val="01256B"/>
              </a:buClr>
              <a:buSzPts val="3300"/>
              <a:buFont typeface="Arial"/>
              <a:buChar char="•"/>
            </a:pPr>
            <a:r>
              <a:rPr b="1" i="0" lang="en-US" sz="3300" u="none" cap="none" strike="noStrike">
                <a:solidFill>
                  <a:srgbClr val="01256B"/>
                </a:solidFill>
                <a:latin typeface="Quicksand"/>
                <a:ea typeface="Quicksand"/>
                <a:cs typeface="Quicksand"/>
                <a:sym typeface="Quicksand"/>
              </a:rPr>
              <a:t>18%</a:t>
            </a:r>
            <a:r>
              <a:rPr b="0" i="0" lang="en-US" sz="3300" u="none" cap="none" strike="noStrike">
                <a:solidFill>
                  <a:srgbClr val="01256B"/>
                </a:solidFill>
                <a:latin typeface="Quicksand"/>
                <a:ea typeface="Quicksand"/>
                <a:cs typeface="Quicksand"/>
                <a:sym typeface="Quicksand"/>
              </a:rPr>
              <a:t> of material in California landfills is food waste.</a:t>
            </a:r>
            <a:endParaRPr b="0" i="0" sz="3300" u="none" cap="none" strike="noStrike">
              <a:solidFill>
                <a:srgbClr val="01256B"/>
              </a:solidFill>
              <a:latin typeface="Quicksand"/>
              <a:ea typeface="Quicksand"/>
              <a:cs typeface="Quicksand"/>
              <a:sym typeface="Quicksand"/>
            </a:endParaRPr>
          </a:p>
          <a:p>
            <a:pPr indent="0" lvl="0" marL="914400" marR="0" rtl="0" algn="l">
              <a:lnSpc>
                <a:spcPct val="140011"/>
              </a:lnSpc>
              <a:spcBef>
                <a:spcPts val="0"/>
              </a:spcBef>
              <a:spcAft>
                <a:spcPts val="0"/>
              </a:spcAft>
              <a:buClr>
                <a:srgbClr val="000000"/>
              </a:buClr>
              <a:buSzPts val="1100"/>
              <a:buFont typeface="Arial"/>
              <a:buNone/>
            </a:pPr>
            <a:r>
              <a:t/>
            </a:r>
            <a:endParaRPr b="0" i="0" sz="1100" u="none" cap="none" strike="noStrike">
              <a:solidFill>
                <a:srgbClr val="01256B"/>
              </a:solidFill>
              <a:latin typeface="Quicksand"/>
              <a:ea typeface="Quicksand"/>
              <a:cs typeface="Quicksand"/>
              <a:sym typeface="Quicksand"/>
            </a:endParaRPr>
          </a:p>
          <a:p>
            <a:pPr indent="-369632" lvl="1" marL="777237" marR="0" rtl="0" algn="l">
              <a:lnSpc>
                <a:spcPct val="140011"/>
              </a:lnSpc>
              <a:spcBef>
                <a:spcPts val="0"/>
              </a:spcBef>
              <a:spcAft>
                <a:spcPts val="0"/>
              </a:spcAft>
              <a:buClr>
                <a:srgbClr val="01256B"/>
              </a:buClr>
              <a:buSzPts val="3300"/>
              <a:buFont typeface="Arial"/>
              <a:buChar char="•"/>
            </a:pPr>
            <a:r>
              <a:rPr b="0" i="0" lang="en-US" sz="3300" u="none" cap="none" strike="noStrike">
                <a:solidFill>
                  <a:srgbClr val="01256B"/>
                </a:solidFill>
                <a:latin typeface="Quicksand"/>
                <a:ea typeface="Quicksand"/>
                <a:cs typeface="Quicksand"/>
                <a:sym typeface="Quicksand"/>
              </a:rPr>
              <a:t>Rotting food releases </a:t>
            </a:r>
            <a:r>
              <a:rPr b="1" i="0" lang="en-US" sz="3300" u="none" cap="none" strike="noStrike">
                <a:solidFill>
                  <a:srgbClr val="01256B"/>
                </a:solidFill>
                <a:latin typeface="Quicksand"/>
                <a:ea typeface="Quicksand"/>
                <a:cs typeface="Quicksand"/>
                <a:sym typeface="Quicksand"/>
              </a:rPr>
              <a:t>methane</a:t>
            </a:r>
            <a:r>
              <a:rPr b="0" i="0" lang="en-US" sz="3300" u="none" cap="none" strike="noStrike">
                <a:solidFill>
                  <a:srgbClr val="01256B"/>
                </a:solidFill>
                <a:latin typeface="Quicksand"/>
                <a:ea typeface="Quicksand"/>
                <a:cs typeface="Quicksand"/>
                <a:sym typeface="Quicksand"/>
              </a:rPr>
              <a:t>, a greenhouse gas </a:t>
            </a:r>
            <a:endParaRPr b="0" i="0" sz="3300" u="none" cap="none" strike="noStrike">
              <a:solidFill>
                <a:srgbClr val="000000"/>
              </a:solidFill>
              <a:latin typeface="Quicksand"/>
              <a:ea typeface="Quicksand"/>
              <a:cs typeface="Quicksand"/>
              <a:sym typeface="Quicksand"/>
            </a:endParaRPr>
          </a:p>
          <a:p>
            <a:pPr indent="0" lvl="0" marL="0" marR="0" rtl="0" algn="ctr">
              <a:lnSpc>
                <a:spcPct val="140011"/>
              </a:lnSpc>
              <a:spcBef>
                <a:spcPts val="0"/>
              </a:spcBef>
              <a:spcAft>
                <a:spcPts val="0"/>
              </a:spcAft>
              <a:buClr>
                <a:srgbClr val="000000"/>
              </a:buClr>
              <a:buSzPts val="3599"/>
              <a:buFont typeface="Arial"/>
              <a:buNone/>
            </a:pPr>
            <a:r>
              <a:t/>
            </a:r>
            <a:endParaRPr b="0" i="0" sz="3599" u="none" cap="none" strike="noStrike">
              <a:solidFill>
                <a:srgbClr val="01256B"/>
              </a:solidFill>
              <a:latin typeface="Open Sans"/>
              <a:ea typeface="Open Sans"/>
              <a:cs typeface="Open Sans"/>
              <a:sym typeface="Open Sans"/>
            </a:endParaRPr>
          </a:p>
        </p:txBody>
      </p:sp>
      <p:pic>
        <p:nvPicPr>
          <p:cNvPr id="197" name="Google Shape;197;p5"/>
          <p:cNvPicPr preferRelativeResize="0"/>
          <p:nvPr/>
        </p:nvPicPr>
        <p:blipFill rotWithShape="1">
          <a:blip r:embed="rId8">
            <a:alphaModFix/>
          </a:blip>
          <a:srcRect b="0" l="0" r="0" t="0"/>
          <a:stretch/>
        </p:blipFill>
        <p:spPr>
          <a:xfrm>
            <a:off x="2128013" y="645050"/>
            <a:ext cx="7190900" cy="2283100"/>
          </a:xfrm>
          <a:prstGeom prst="rect">
            <a:avLst/>
          </a:prstGeom>
          <a:noFill/>
          <a:ln>
            <a:noFill/>
          </a:ln>
        </p:spPr>
      </p:pic>
      <p:sp>
        <p:nvSpPr>
          <p:cNvPr id="198" name="Google Shape;198;p5"/>
          <p:cNvSpPr txBox="1"/>
          <p:nvPr/>
        </p:nvSpPr>
        <p:spPr>
          <a:xfrm>
            <a:off x="950925" y="886880"/>
            <a:ext cx="9545100" cy="160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0400"/>
              <a:buFont typeface="Arial"/>
              <a:buNone/>
            </a:pPr>
            <a:r>
              <a:rPr i="0" lang="en-US" sz="10400" u="none" cap="none" strike="noStrike">
                <a:solidFill>
                  <a:srgbClr val="FFFFFF"/>
                </a:solidFill>
                <a:latin typeface="Luckiest Guy"/>
                <a:ea typeface="Luckiest Guy"/>
                <a:cs typeface="Luckiest Guy"/>
                <a:sym typeface="Luckiest Guy"/>
              </a:rPr>
              <a:t>Landfill</a:t>
            </a:r>
            <a:endParaRPr i="0" sz="1400" u="none" cap="none" strike="noStrike">
              <a:solidFill>
                <a:srgbClr val="000000"/>
              </a:solidFill>
              <a:latin typeface="Luckiest Guy"/>
              <a:ea typeface="Luckiest Guy"/>
              <a:cs typeface="Luckiest Guy"/>
              <a:sym typeface="Luckiest Guy"/>
            </a:endParaRPr>
          </a:p>
        </p:txBody>
      </p:sp>
      <p:pic>
        <p:nvPicPr>
          <p:cNvPr id="199" name="Google Shape;199;p5"/>
          <p:cNvPicPr preferRelativeResize="0"/>
          <p:nvPr/>
        </p:nvPicPr>
        <p:blipFill rotWithShape="1">
          <a:blip r:embed="rId9">
            <a:alphaModFix/>
          </a:blip>
          <a:srcRect b="0" l="0" r="0" t="0"/>
          <a:stretch/>
        </p:blipFill>
        <p:spPr>
          <a:xfrm>
            <a:off x="15635098" y="9172501"/>
            <a:ext cx="2453100" cy="848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6"/>
          <p:cNvPicPr preferRelativeResize="0"/>
          <p:nvPr/>
        </p:nvPicPr>
        <p:blipFill rotWithShape="1">
          <a:blip r:embed="rId3">
            <a:alphaModFix/>
          </a:blip>
          <a:srcRect b="1807" l="0" r="0" t="152"/>
          <a:stretch/>
        </p:blipFill>
        <p:spPr>
          <a:xfrm>
            <a:off x="0" y="0"/>
            <a:ext cx="18288000" cy="10287001"/>
          </a:xfrm>
          <a:prstGeom prst="rect">
            <a:avLst/>
          </a:prstGeom>
          <a:noFill/>
          <a:ln>
            <a:noFill/>
          </a:ln>
        </p:spPr>
      </p:pic>
      <p:pic>
        <p:nvPicPr>
          <p:cNvPr id="205" name="Google Shape;205;p6"/>
          <p:cNvPicPr preferRelativeResize="0"/>
          <p:nvPr/>
        </p:nvPicPr>
        <p:blipFill rotWithShape="1">
          <a:blip r:embed="rId4">
            <a:alphaModFix/>
          </a:blip>
          <a:srcRect b="0" l="0" r="0" t="0"/>
          <a:stretch/>
        </p:blipFill>
        <p:spPr>
          <a:xfrm rot="1804472">
            <a:off x="-4698410" y="-8722471"/>
            <a:ext cx="17896752" cy="21681087"/>
          </a:xfrm>
          <a:prstGeom prst="rect">
            <a:avLst/>
          </a:prstGeom>
          <a:noFill/>
          <a:ln>
            <a:noFill/>
          </a:ln>
        </p:spPr>
      </p:pic>
      <p:sp>
        <p:nvSpPr>
          <p:cNvPr id="206" name="Google Shape;206;p6"/>
          <p:cNvSpPr txBox="1"/>
          <p:nvPr/>
        </p:nvSpPr>
        <p:spPr>
          <a:xfrm>
            <a:off x="-162813" y="3643604"/>
            <a:ext cx="8336400" cy="4767000"/>
          </a:xfrm>
          <a:prstGeom prst="rect">
            <a:avLst/>
          </a:prstGeom>
          <a:noFill/>
          <a:ln>
            <a:noFill/>
          </a:ln>
        </p:spPr>
        <p:txBody>
          <a:bodyPr anchorCtr="0" anchor="t" bIns="0" lIns="0" spcFirstLastPara="1" rIns="0" wrap="square" tIns="0">
            <a:spAutoFit/>
          </a:bodyPr>
          <a:lstStyle/>
          <a:p>
            <a:pPr indent="-457200" lvl="1" marL="914400" marR="0" rtl="0" algn="l">
              <a:lnSpc>
                <a:spcPct val="115000"/>
              </a:lnSpc>
              <a:spcBef>
                <a:spcPts val="0"/>
              </a:spcBef>
              <a:spcAft>
                <a:spcPts val="0"/>
              </a:spcAft>
              <a:buClr>
                <a:srgbClr val="01256B"/>
              </a:buClr>
              <a:buSzPts val="3600"/>
              <a:buFont typeface="Quicksand"/>
              <a:buChar char="•"/>
            </a:pPr>
            <a:r>
              <a:rPr b="0" i="0" lang="en-US" sz="3600" u="none" cap="none" strike="noStrike">
                <a:solidFill>
                  <a:srgbClr val="01256B"/>
                </a:solidFill>
                <a:latin typeface="Quicksand"/>
                <a:ea typeface="Quicksand"/>
                <a:cs typeface="Quicksand"/>
                <a:sym typeface="Quicksand"/>
              </a:rPr>
              <a:t>Emissions contribute to climate change: </a:t>
            </a:r>
            <a:endParaRPr b="0" i="0" sz="3600" u="none" cap="none" strike="noStrike">
              <a:solidFill>
                <a:schemeClr val="dk1"/>
              </a:solidFill>
              <a:latin typeface="Quicksand"/>
              <a:ea typeface="Quicksand"/>
              <a:cs typeface="Quicksand"/>
              <a:sym typeface="Quicksand"/>
            </a:endParaRPr>
          </a:p>
          <a:p>
            <a:pPr indent="-457200" lvl="2" marL="1371600" marR="0" rtl="0" algn="l">
              <a:lnSpc>
                <a:spcPct val="115000"/>
              </a:lnSpc>
              <a:spcBef>
                <a:spcPts val="0"/>
              </a:spcBef>
              <a:spcAft>
                <a:spcPts val="0"/>
              </a:spcAft>
              <a:buClr>
                <a:srgbClr val="01256B"/>
              </a:buClr>
              <a:buSzPts val="3600"/>
              <a:buFont typeface="Quicksand"/>
              <a:buChar char="⚬"/>
            </a:pPr>
            <a:r>
              <a:rPr b="0" i="0" lang="en-US" sz="3600" u="none" cap="none" strike="noStrike">
                <a:solidFill>
                  <a:srgbClr val="01256B"/>
                </a:solidFill>
                <a:latin typeface="Quicksand"/>
                <a:ea typeface="Quicksand"/>
                <a:cs typeface="Quicksand"/>
                <a:sym typeface="Quicksand"/>
              </a:rPr>
              <a:t>increased droughts, floods</a:t>
            </a:r>
            <a:endParaRPr b="0" i="0" sz="3600" u="none" cap="none" strike="noStrike">
              <a:solidFill>
                <a:schemeClr val="dk1"/>
              </a:solidFill>
              <a:latin typeface="Quicksand"/>
              <a:ea typeface="Quicksand"/>
              <a:cs typeface="Quicksand"/>
              <a:sym typeface="Quicksand"/>
            </a:endParaRPr>
          </a:p>
          <a:p>
            <a:pPr indent="-457200" lvl="2" marL="1371600" marR="0" rtl="0" algn="l">
              <a:lnSpc>
                <a:spcPct val="115000"/>
              </a:lnSpc>
              <a:spcBef>
                <a:spcPts val="0"/>
              </a:spcBef>
              <a:spcAft>
                <a:spcPts val="0"/>
              </a:spcAft>
              <a:buClr>
                <a:srgbClr val="01256B"/>
              </a:buClr>
              <a:buSzPts val="3600"/>
              <a:buFont typeface="Quicksand"/>
              <a:buChar char="⚬"/>
            </a:pPr>
            <a:r>
              <a:rPr b="0" i="0" lang="en-US" sz="3600" u="none" cap="none" strike="noStrike">
                <a:solidFill>
                  <a:srgbClr val="01256B"/>
                </a:solidFill>
                <a:latin typeface="Quicksand"/>
                <a:ea typeface="Quicksand"/>
                <a:cs typeface="Quicksand"/>
                <a:sym typeface="Quicksand"/>
              </a:rPr>
              <a:t>animals losing habitat</a:t>
            </a:r>
            <a:endParaRPr b="0" i="0" sz="3600" u="none" cap="none" strike="noStrike">
              <a:solidFill>
                <a:srgbClr val="01256B"/>
              </a:solidFill>
              <a:latin typeface="Quicksand"/>
              <a:ea typeface="Quicksand"/>
              <a:cs typeface="Quicksand"/>
              <a:sym typeface="Quicksand"/>
            </a:endParaRPr>
          </a:p>
          <a:p>
            <a:pPr indent="0" lvl="0" marL="13716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1256B"/>
              </a:solidFill>
              <a:latin typeface="Quicksand"/>
              <a:ea typeface="Quicksand"/>
              <a:cs typeface="Quicksand"/>
              <a:sym typeface="Quicksand"/>
            </a:endParaRPr>
          </a:p>
          <a:p>
            <a:pPr indent="-399794" lvl="1" marL="831211" marR="0" rtl="0" algn="l">
              <a:lnSpc>
                <a:spcPct val="115000"/>
              </a:lnSpc>
              <a:spcBef>
                <a:spcPts val="0"/>
              </a:spcBef>
              <a:spcAft>
                <a:spcPts val="0"/>
              </a:spcAft>
              <a:buClr>
                <a:srgbClr val="01256B"/>
              </a:buClr>
              <a:buSzPts val="3600"/>
              <a:buFont typeface="Arial"/>
              <a:buChar char="•"/>
            </a:pPr>
            <a:r>
              <a:rPr b="1" i="0" lang="en-US" sz="3600" u="none" cap="none" strike="noStrike">
                <a:solidFill>
                  <a:srgbClr val="01256B"/>
                </a:solidFill>
                <a:latin typeface="Quicksand"/>
                <a:ea typeface="Quicksand"/>
                <a:cs typeface="Quicksand"/>
                <a:sym typeface="Quicksand"/>
              </a:rPr>
              <a:t>8%</a:t>
            </a:r>
            <a:r>
              <a:rPr b="0" i="0" lang="en-US" sz="3600" u="none" cap="none" strike="noStrike">
                <a:solidFill>
                  <a:srgbClr val="01256B"/>
                </a:solidFill>
                <a:latin typeface="Quicksand"/>
                <a:ea typeface="Quicksand"/>
                <a:cs typeface="Quicksand"/>
                <a:sym typeface="Quicksand"/>
              </a:rPr>
              <a:t> of all global emissions</a:t>
            </a:r>
            <a:endParaRPr b="0" i="0" sz="3600" u="none" cap="none" strike="noStrike">
              <a:solidFill>
                <a:srgbClr val="01256B"/>
              </a:solidFill>
              <a:latin typeface="Quicksand"/>
              <a:ea typeface="Quicksand"/>
              <a:cs typeface="Quicksand"/>
              <a:sym typeface="Quicksand"/>
            </a:endParaRPr>
          </a:p>
          <a:p>
            <a:pPr indent="0" lvl="0" marL="9144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1256B"/>
              </a:solidFill>
              <a:latin typeface="Quicksand"/>
              <a:ea typeface="Quicksand"/>
              <a:cs typeface="Quicksand"/>
              <a:sym typeface="Quicksand"/>
            </a:endParaRPr>
          </a:p>
          <a:p>
            <a:pPr indent="-399794" lvl="1" marL="831211" marR="0" rtl="0" algn="l">
              <a:lnSpc>
                <a:spcPct val="115000"/>
              </a:lnSpc>
              <a:spcBef>
                <a:spcPts val="0"/>
              </a:spcBef>
              <a:spcAft>
                <a:spcPts val="0"/>
              </a:spcAft>
              <a:buClr>
                <a:srgbClr val="01256B"/>
              </a:buClr>
              <a:buSzPts val="3600"/>
              <a:buFont typeface="Quicksand"/>
              <a:buChar char="•"/>
            </a:pPr>
            <a:r>
              <a:rPr b="0" i="0" lang="en-US" sz="3600" u="none" cap="none" strike="noStrike">
                <a:solidFill>
                  <a:srgbClr val="01256B"/>
                </a:solidFill>
                <a:latin typeface="Quicksand"/>
                <a:ea typeface="Quicksand"/>
                <a:cs typeface="Quicksand"/>
                <a:sym typeface="Quicksand"/>
              </a:rPr>
              <a:t>Landfills are the third largest sources of Methane in California </a:t>
            </a:r>
            <a:endParaRPr b="0" i="0" sz="3600" u="none" cap="none" strike="noStrike">
              <a:solidFill>
                <a:srgbClr val="01256B"/>
              </a:solidFill>
              <a:latin typeface="Quicksand"/>
              <a:ea typeface="Quicksand"/>
              <a:cs typeface="Quicksand"/>
              <a:sym typeface="Quicksand"/>
            </a:endParaRPr>
          </a:p>
        </p:txBody>
      </p:sp>
      <p:pic>
        <p:nvPicPr>
          <p:cNvPr id="207" name="Google Shape;207;p6"/>
          <p:cNvPicPr preferRelativeResize="0"/>
          <p:nvPr/>
        </p:nvPicPr>
        <p:blipFill rotWithShape="1">
          <a:blip r:embed="rId5">
            <a:alphaModFix/>
          </a:blip>
          <a:srcRect b="0" l="0" r="0" t="0"/>
          <a:stretch/>
        </p:blipFill>
        <p:spPr>
          <a:xfrm>
            <a:off x="4938326" y="225975"/>
            <a:ext cx="7946500" cy="2635475"/>
          </a:xfrm>
          <a:prstGeom prst="rect">
            <a:avLst/>
          </a:prstGeom>
          <a:noFill/>
          <a:ln>
            <a:noFill/>
          </a:ln>
        </p:spPr>
      </p:pic>
      <p:sp>
        <p:nvSpPr>
          <p:cNvPr id="208" name="Google Shape;208;p6"/>
          <p:cNvSpPr txBox="1"/>
          <p:nvPr/>
        </p:nvSpPr>
        <p:spPr>
          <a:xfrm>
            <a:off x="5312262" y="543075"/>
            <a:ext cx="7663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i="0" lang="en-US" sz="6000" u="none" cap="none" strike="noStrike">
                <a:solidFill>
                  <a:srgbClr val="FFFFFF"/>
                </a:solidFill>
                <a:latin typeface="Luckiest Guy"/>
                <a:ea typeface="Luckiest Guy"/>
                <a:cs typeface="Luckiest Guy"/>
                <a:sym typeface="Luckiest Guy"/>
              </a:rPr>
              <a:t>Food Waste &amp; Climate Change</a:t>
            </a:r>
            <a:endParaRPr i="0" sz="6000" u="none" cap="none" strike="noStrike">
              <a:solidFill>
                <a:srgbClr val="000000"/>
              </a:solidFill>
              <a:latin typeface="Luckiest Guy"/>
              <a:ea typeface="Luckiest Guy"/>
              <a:cs typeface="Luckiest Guy"/>
              <a:sym typeface="Luckiest Guy"/>
            </a:endParaRPr>
          </a:p>
        </p:txBody>
      </p:sp>
      <p:pic>
        <p:nvPicPr>
          <p:cNvPr id="209" name="Google Shape;209;p6"/>
          <p:cNvPicPr preferRelativeResize="0"/>
          <p:nvPr/>
        </p:nvPicPr>
        <p:blipFill rotWithShape="1">
          <a:blip r:embed="rId6">
            <a:alphaModFix/>
          </a:blip>
          <a:srcRect b="0" l="0" r="0" t="0"/>
          <a:stretch/>
        </p:blipFill>
        <p:spPr>
          <a:xfrm>
            <a:off x="264873" y="9447076"/>
            <a:ext cx="2453100" cy="848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213" name="Shape 213"/>
        <p:cNvGrpSpPr/>
        <p:nvPr/>
      </p:nvGrpSpPr>
      <p:grpSpPr>
        <a:xfrm>
          <a:off x="0" y="0"/>
          <a:ext cx="0" cy="0"/>
          <a:chOff x="0" y="0"/>
          <a:chExt cx="0" cy="0"/>
        </a:xfrm>
      </p:grpSpPr>
      <p:pic>
        <p:nvPicPr>
          <p:cNvPr id="214" name="Google Shape;214;p7"/>
          <p:cNvPicPr preferRelativeResize="0"/>
          <p:nvPr/>
        </p:nvPicPr>
        <p:blipFill rotWithShape="1">
          <a:blip r:embed="rId3">
            <a:alphaModFix/>
          </a:blip>
          <a:srcRect b="0" l="0" r="0" t="0"/>
          <a:stretch/>
        </p:blipFill>
        <p:spPr>
          <a:xfrm>
            <a:off x="3246608" y="0"/>
            <a:ext cx="15430500" cy="10287000"/>
          </a:xfrm>
          <a:prstGeom prst="rect">
            <a:avLst/>
          </a:prstGeom>
          <a:noFill/>
          <a:ln>
            <a:noFill/>
          </a:ln>
        </p:spPr>
      </p:pic>
      <p:pic>
        <p:nvPicPr>
          <p:cNvPr id="215" name="Google Shape;215;p7"/>
          <p:cNvPicPr preferRelativeResize="0"/>
          <p:nvPr/>
        </p:nvPicPr>
        <p:blipFill rotWithShape="1">
          <a:blip r:embed="rId4">
            <a:alphaModFix/>
          </a:blip>
          <a:srcRect b="0" l="0" r="0" t="0"/>
          <a:stretch/>
        </p:blipFill>
        <p:spPr>
          <a:xfrm rot="1804472">
            <a:off x="-4497296" y="-9224739"/>
            <a:ext cx="17896752" cy="21681087"/>
          </a:xfrm>
          <a:prstGeom prst="rect">
            <a:avLst/>
          </a:prstGeom>
          <a:noFill/>
          <a:ln>
            <a:noFill/>
          </a:ln>
        </p:spPr>
      </p:pic>
      <p:sp>
        <p:nvSpPr>
          <p:cNvPr id="216" name="Google Shape;216;p7"/>
          <p:cNvSpPr txBox="1"/>
          <p:nvPr/>
        </p:nvSpPr>
        <p:spPr>
          <a:xfrm>
            <a:off x="-361712" y="4501036"/>
            <a:ext cx="9238800" cy="3306900"/>
          </a:xfrm>
          <a:prstGeom prst="rect">
            <a:avLst/>
          </a:prstGeom>
          <a:noFill/>
          <a:ln>
            <a:noFill/>
          </a:ln>
        </p:spPr>
        <p:txBody>
          <a:bodyPr anchorCtr="0" anchor="t" bIns="0" lIns="0" spcFirstLastPara="1" rIns="0" wrap="square" tIns="0">
            <a:spAutoFit/>
          </a:bodyPr>
          <a:lstStyle/>
          <a:p>
            <a:pPr indent="-388620" lvl="1" marL="777240" marR="0" rtl="0" algn="l">
              <a:lnSpc>
                <a:spcPct val="100000"/>
              </a:lnSpc>
              <a:spcBef>
                <a:spcPts val="0"/>
              </a:spcBef>
              <a:spcAft>
                <a:spcPts val="0"/>
              </a:spcAft>
              <a:buClr>
                <a:srgbClr val="01256B"/>
              </a:buClr>
              <a:buSzPts val="3600"/>
              <a:buFont typeface="Arial"/>
              <a:buChar char="•"/>
            </a:pPr>
            <a:r>
              <a:rPr b="1" i="0" lang="en-US" sz="3600" u="none" cap="none" strike="noStrike">
                <a:solidFill>
                  <a:srgbClr val="01256B"/>
                </a:solidFill>
                <a:latin typeface="Open Sans"/>
                <a:ea typeface="Open Sans"/>
                <a:cs typeface="Open Sans"/>
                <a:sym typeface="Open Sans"/>
              </a:rPr>
              <a:t>Food insecurity: </a:t>
            </a:r>
            <a:r>
              <a:rPr b="0" i="0" lang="en-US" sz="3600" u="none" cap="none" strike="noStrike">
                <a:solidFill>
                  <a:srgbClr val="01256B"/>
                </a:solidFill>
                <a:latin typeface="Open Sans"/>
                <a:ea typeface="Open Sans"/>
                <a:cs typeface="Open Sans"/>
                <a:sym typeface="Open Sans"/>
              </a:rPr>
              <a:t>inability to access enough healthy and nutritious food</a:t>
            </a:r>
            <a:br>
              <a:rPr b="0" i="0" lang="en-US" sz="3600" u="none" cap="none" strike="noStrike">
                <a:solidFill>
                  <a:srgbClr val="01256B"/>
                </a:solidFill>
                <a:latin typeface="Open Sans"/>
                <a:ea typeface="Open Sans"/>
                <a:cs typeface="Open Sans"/>
                <a:sym typeface="Open Sans"/>
              </a:rPr>
            </a:br>
            <a:endParaRPr b="0" i="0" sz="1400" u="none" cap="none" strike="noStrike">
              <a:solidFill>
                <a:srgbClr val="000000"/>
              </a:solidFill>
              <a:latin typeface="Arial"/>
              <a:ea typeface="Arial"/>
              <a:cs typeface="Arial"/>
              <a:sym typeface="Arial"/>
            </a:endParaRPr>
          </a:p>
          <a:p>
            <a:pPr indent="-413237" lvl="1" marL="826475" marR="0" rtl="0" algn="l">
              <a:lnSpc>
                <a:spcPct val="100000"/>
              </a:lnSpc>
              <a:spcBef>
                <a:spcPts val="0"/>
              </a:spcBef>
              <a:spcAft>
                <a:spcPts val="0"/>
              </a:spcAft>
              <a:buClr>
                <a:srgbClr val="01256B"/>
              </a:buClr>
              <a:buSzPts val="3828"/>
              <a:buFont typeface="Arial"/>
              <a:buChar char="•"/>
            </a:pPr>
            <a:r>
              <a:rPr b="1" i="0" lang="en-US" sz="3828" u="none" cap="none" strike="noStrike">
                <a:solidFill>
                  <a:srgbClr val="01256B"/>
                </a:solidFill>
                <a:latin typeface="Open Sans"/>
                <a:ea typeface="Open Sans"/>
                <a:cs typeface="Open Sans"/>
                <a:sym typeface="Open Sans"/>
              </a:rPr>
              <a:t>40%</a:t>
            </a:r>
            <a:r>
              <a:rPr b="0" i="0" lang="en-US" sz="3828" u="none" cap="none" strike="noStrike">
                <a:solidFill>
                  <a:srgbClr val="01256B"/>
                </a:solidFill>
                <a:latin typeface="Open Sans"/>
                <a:ea typeface="Open Sans"/>
                <a:cs typeface="Open Sans"/>
                <a:sym typeface="Open Sans"/>
              </a:rPr>
              <a:t> of all food goes to waste</a:t>
            </a:r>
            <a:br>
              <a:rPr b="0" i="0" lang="en-US" sz="3828" u="none" cap="none" strike="noStrike">
                <a:solidFill>
                  <a:srgbClr val="01256B"/>
                </a:solidFill>
                <a:latin typeface="Open Sans"/>
                <a:ea typeface="Open Sans"/>
                <a:cs typeface="Open Sans"/>
                <a:sym typeface="Open Sans"/>
              </a:rPr>
            </a:br>
            <a:endParaRPr b="0" i="0" sz="1400" u="none" cap="none" strike="noStrike">
              <a:solidFill>
                <a:srgbClr val="000000"/>
              </a:solidFill>
              <a:latin typeface="Arial"/>
              <a:ea typeface="Arial"/>
              <a:cs typeface="Arial"/>
              <a:sym typeface="Arial"/>
            </a:endParaRPr>
          </a:p>
          <a:p>
            <a:pPr indent="-413237" lvl="1" marL="826475" marR="0" rtl="0" algn="l">
              <a:lnSpc>
                <a:spcPct val="100000"/>
              </a:lnSpc>
              <a:spcBef>
                <a:spcPts val="0"/>
              </a:spcBef>
              <a:spcAft>
                <a:spcPts val="0"/>
              </a:spcAft>
              <a:buClr>
                <a:srgbClr val="01256B"/>
              </a:buClr>
              <a:buSzPts val="3828"/>
              <a:buFont typeface="Arial"/>
              <a:buChar char="•"/>
            </a:pPr>
            <a:r>
              <a:rPr b="0" i="0" lang="en-US" sz="3828" u="none" cap="none" strike="noStrike">
                <a:solidFill>
                  <a:srgbClr val="01256B"/>
                </a:solidFill>
                <a:latin typeface="Open Sans"/>
                <a:ea typeface="Open Sans"/>
                <a:cs typeface="Open Sans"/>
                <a:sym typeface="Open Sans"/>
              </a:rPr>
              <a:t>Meanwhile, </a:t>
            </a:r>
            <a:r>
              <a:rPr b="1" i="0" lang="en-US" sz="3828" u="none" cap="none" strike="noStrike">
                <a:solidFill>
                  <a:srgbClr val="01256B"/>
                </a:solidFill>
                <a:latin typeface="Open Sans"/>
                <a:ea typeface="Open Sans"/>
                <a:cs typeface="Open Sans"/>
                <a:sym typeface="Open Sans"/>
              </a:rPr>
              <a:t>1 in 5</a:t>
            </a:r>
            <a:r>
              <a:rPr b="0" i="0" lang="en-US" sz="3828" u="none" cap="none" strike="noStrike">
                <a:solidFill>
                  <a:srgbClr val="01256B"/>
                </a:solidFill>
                <a:latin typeface="Open Sans"/>
                <a:ea typeface="Open Sans"/>
                <a:cs typeface="Open Sans"/>
                <a:sym typeface="Open Sans"/>
              </a:rPr>
              <a:t> Californians experience food insecurity</a:t>
            </a:r>
            <a:endParaRPr b="0" i="0" sz="1400" u="none" cap="none" strike="noStrike">
              <a:solidFill>
                <a:srgbClr val="000000"/>
              </a:solidFill>
              <a:latin typeface="Arial"/>
              <a:ea typeface="Arial"/>
              <a:cs typeface="Arial"/>
              <a:sym typeface="Arial"/>
            </a:endParaRPr>
          </a:p>
        </p:txBody>
      </p:sp>
      <p:pic>
        <p:nvPicPr>
          <p:cNvPr id="217" name="Google Shape;217;p7"/>
          <p:cNvPicPr preferRelativeResize="0"/>
          <p:nvPr/>
        </p:nvPicPr>
        <p:blipFill rotWithShape="1">
          <a:blip r:embed="rId5">
            <a:alphaModFix/>
          </a:blip>
          <a:srcRect b="0" l="0" r="0" t="0"/>
          <a:stretch/>
        </p:blipFill>
        <p:spPr>
          <a:xfrm>
            <a:off x="4548896" y="305601"/>
            <a:ext cx="9837454" cy="3123400"/>
          </a:xfrm>
          <a:prstGeom prst="rect">
            <a:avLst/>
          </a:prstGeom>
          <a:noFill/>
          <a:ln>
            <a:noFill/>
          </a:ln>
        </p:spPr>
      </p:pic>
      <p:sp>
        <p:nvSpPr>
          <p:cNvPr id="218" name="Google Shape;218;p7"/>
          <p:cNvSpPr txBox="1"/>
          <p:nvPr/>
        </p:nvSpPr>
        <p:spPr>
          <a:xfrm>
            <a:off x="4662023" y="943738"/>
            <a:ext cx="91254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i="0" lang="en-US" sz="6000" u="none" cap="none" strike="noStrike">
                <a:solidFill>
                  <a:srgbClr val="FFFFFF"/>
                </a:solidFill>
                <a:latin typeface="Luckiest Guy"/>
                <a:ea typeface="Luckiest Guy"/>
                <a:cs typeface="Luckiest Guy"/>
                <a:sym typeface="Luckiest Guy"/>
              </a:rPr>
              <a:t>Fight Food Waste, </a:t>
            </a:r>
            <a:endParaRPr i="0" sz="6000" u="none" cap="none" strike="noStrike">
              <a:solidFill>
                <a:srgbClr val="FFFFFF"/>
              </a:solidFill>
              <a:latin typeface="Luckiest Guy"/>
              <a:ea typeface="Luckiest Guy"/>
              <a:cs typeface="Luckiest Guy"/>
              <a:sym typeface="Luckiest Guy"/>
            </a:endParaRPr>
          </a:p>
          <a:p>
            <a:pPr indent="0" lvl="0" marL="0" marR="0" rtl="0" algn="ctr">
              <a:lnSpc>
                <a:spcPct val="100000"/>
              </a:lnSpc>
              <a:spcBef>
                <a:spcPts val="0"/>
              </a:spcBef>
              <a:spcAft>
                <a:spcPts val="0"/>
              </a:spcAft>
              <a:buClr>
                <a:srgbClr val="000000"/>
              </a:buClr>
              <a:buSzPts val="6000"/>
              <a:buFont typeface="Arial"/>
              <a:buNone/>
            </a:pPr>
            <a:r>
              <a:rPr i="0" lang="en-US" sz="6000" u="none" cap="none" strike="noStrike">
                <a:solidFill>
                  <a:srgbClr val="FFFFFF"/>
                </a:solidFill>
                <a:latin typeface="Luckiest Guy"/>
                <a:ea typeface="Luckiest Guy"/>
                <a:cs typeface="Luckiest Guy"/>
                <a:sym typeface="Luckiest Guy"/>
              </a:rPr>
              <a:t>Fight Hunger</a:t>
            </a:r>
            <a:endParaRPr i="0" sz="6000" u="none" cap="none" strike="noStrike">
              <a:solidFill>
                <a:srgbClr val="000000"/>
              </a:solidFill>
              <a:latin typeface="Luckiest Guy"/>
              <a:ea typeface="Luckiest Guy"/>
              <a:cs typeface="Luckiest Guy"/>
              <a:sym typeface="Luckiest Guy"/>
            </a:endParaRPr>
          </a:p>
        </p:txBody>
      </p:sp>
      <p:pic>
        <p:nvPicPr>
          <p:cNvPr id="219" name="Google Shape;219;p7"/>
          <p:cNvPicPr preferRelativeResize="0"/>
          <p:nvPr/>
        </p:nvPicPr>
        <p:blipFill rotWithShape="1">
          <a:blip r:embed="rId6">
            <a:alphaModFix/>
          </a:blip>
          <a:srcRect b="0" l="0" r="0" t="0"/>
          <a:stretch/>
        </p:blipFill>
        <p:spPr>
          <a:xfrm>
            <a:off x="112473" y="9294676"/>
            <a:ext cx="2453100" cy="848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1EC"/>
        </a:solidFill>
      </p:bgPr>
    </p:bg>
    <p:spTree>
      <p:nvGrpSpPr>
        <p:cNvPr id="223" name="Shape 223"/>
        <p:cNvGrpSpPr/>
        <p:nvPr/>
      </p:nvGrpSpPr>
      <p:grpSpPr>
        <a:xfrm>
          <a:off x="0" y="0"/>
          <a:ext cx="0" cy="0"/>
          <a:chOff x="0" y="0"/>
          <a:chExt cx="0" cy="0"/>
        </a:xfrm>
      </p:grpSpPr>
      <p:pic>
        <p:nvPicPr>
          <p:cNvPr id="224" name="Google Shape;224;p8"/>
          <p:cNvPicPr preferRelativeResize="0"/>
          <p:nvPr/>
        </p:nvPicPr>
        <p:blipFill rotWithShape="1">
          <a:blip r:embed="rId3">
            <a:alphaModFix/>
          </a:blip>
          <a:srcRect b="0" l="0" r="0" t="0"/>
          <a:stretch/>
        </p:blipFill>
        <p:spPr>
          <a:xfrm>
            <a:off x="112473" y="9294676"/>
            <a:ext cx="2453100" cy="848824"/>
          </a:xfrm>
          <a:prstGeom prst="rect">
            <a:avLst/>
          </a:prstGeom>
          <a:noFill/>
          <a:ln>
            <a:noFill/>
          </a:ln>
        </p:spPr>
      </p:pic>
      <p:sp>
        <p:nvSpPr>
          <p:cNvPr id="225" name="Google Shape;225;p8"/>
          <p:cNvSpPr txBox="1"/>
          <p:nvPr/>
        </p:nvSpPr>
        <p:spPr>
          <a:xfrm>
            <a:off x="1506374" y="919875"/>
            <a:ext cx="15745200" cy="1567500"/>
          </a:xfrm>
          <a:prstGeom prst="rect">
            <a:avLst/>
          </a:prstGeom>
          <a:noFill/>
          <a:ln>
            <a:noFill/>
          </a:ln>
        </p:spPr>
        <p:txBody>
          <a:bodyPr anchorCtr="0" anchor="t" bIns="0" lIns="0" spcFirstLastPara="1" rIns="0" wrap="square" tIns="0">
            <a:spAutoFit/>
          </a:bodyPr>
          <a:lstStyle/>
          <a:p>
            <a:pPr indent="0" lvl="0" marL="0" marR="0" rtl="0" algn="ctr">
              <a:lnSpc>
                <a:spcPct val="76000"/>
              </a:lnSpc>
              <a:spcBef>
                <a:spcPts val="0"/>
              </a:spcBef>
              <a:spcAft>
                <a:spcPts val="0"/>
              </a:spcAft>
              <a:buClr>
                <a:srgbClr val="000000"/>
              </a:buClr>
              <a:buSzPts val="5500"/>
              <a:buFont typeface="Arial"/>
              <a:buNone/>
            </a:pPr>
            <a:r>
              <a:rPr b="1" i="0" lang="en-US" sz="6700" u="none" cap="none" strike="noStrike">
                <a:solidFill>
                  <a:schemeClr val="dk2"/>
                </a:solidFill>
                <a:latin typeface="Quicksand"/>
                <a:ea typeface="Quicksand"/>
                <a:cs typeface="Quicksand"/>
                <a:sym typeface="Quicksand"/>
              </a:rPr>
              <a:t>What we can do with food instead of sending it to the landfill:</a:t>
            </a:r>
            <a:endParaRPr b="1" i="0" sz="6700" u="none" cap="none" strike="noStrike">
              <a:solidFill>
                <a:schemeClr val="dk2"/>
              </a:solidFill>
              <a:latin typeface="Quicksand"/>
              <a:ea typeface="Quicksand"/>
              <a:cs typeface="Quicksand"/>
              <a:sym typeface="Quicksand"/>
            </a:endParaRPr>
          </a:p>
        </p:txBody>
      </p:sp>
      <p:grpSp>
        <p:nvGrpSpPr>
          <p:cNvPr id="226" name="Google Shape;226;p8"/>
          <p:cNvGrpSpPr/>
          <p:nvPr/>
        </p:nvGrpSpPr>
        <p:grpSpPr>
          <a:xfrm>
            <a:off x="3533363" y="2777350"/>
            <a:ext cx="11576524" cy="7048925"/>
            <a:chOff x="3355738" y="2464300"/>
            <a:chExt cx="11576524" cy="7048925"/>
          </a:xfrm>
        </p:grpSpPr>
        <p:pic>
          <p:nvPicPr>
            <p:cNvPr id="227" name="Google Shape;227;p8"/>
            <p:cNvPicPr preferRelativeResize="0"/>
            <p:nvPr/>
          </p:nvPicPr>
          <p:blipFill rotWithShape="1">
            <a:blip r:embed="rId4">
              <a:alphaModFix/>
            </a:blip>
            <a:srcRect b="0" l="0" r="0" t="0"/>
            <a:stretch/>
          </p:blipFill>
          <p:spPr>
            <a:xfrm>
              <a:off x="3355738" y="2464300"/>
              <a:ext cx="11576524" cy="7048924"/>
            </a:xfrm>
            <a:prstGeom prst="rect">
              <a:avLst/>
            </a:prstGeom>
            <a:noFill/>
            <a:ln>
              <a:noFill/>
            </a:ln>
          </p:spPr>
        </p:pic>
        <p:sp>
          <p:nvSpPr>
            <p:cNvPr id="228" name="Google Shape;228;p8"/>
            <p:cNvSpPr txBox="1"/>
            <p:nvPr/>
          </p:nvSpPr>
          <p:spPr>
            <a:xfrm>
              <a:off x="7068150" y="3260613"/>
              <a:ext cx="4151700" cy="585000"/>
            </a:xfrm>
            <a:prstGeom prst="rect">
              <a:avLst/>
            </a:prstGeom>
            <a:noFill/>
            <a:ln>
              <a:noFill/>
            </a:ln>
          </p:spPr>
          <p:txBody>
            <a:bodyPr anchorCtr="0" anchor="t" bIns="0" lIns="0" spcFirstLastPara="1" rIns="0" wrap="square" tIns="0">
              <a:spAutoFit/>
            </a:bodyPr>
            <a:lstStyle/>
            <a:p>
              <a:pPr indent="-457200" lvl="0" marL="457200" marR="0" rtl="0" algn="ctr">
                <a:lnSpc>
                  <a:spcPct val="140010"/>
                </a:lnSpc>
                <a:spcBef>
                  <a:spcPts val="0"/>
                </a:spcBef>
                <a:spcAft>
                  <a:spcPts val="0"/>
                </a:spcAft>
                <a:buClr>
                  <a:srgbClr val="FFFFFF"/>
                </a:buClr>
                <a:buSzPts val="3800"/>
                <a:buFont typeface="Quicksand"/>
                <a:buAutoNum type="arabicPeriod"/>
              </a:pPr>
              <a:r>
                <a:rPr b="1" i="0" lang="en-US" sz="3800" u="none" cap="none" strike="noStrike">
                  <a:solidFill>
                    <a:srgbClr val="FFFFFF"/>
                  </a:solidFill>
                  <a:latin typeface="Quicksand"/>
                  <a:ea typeface="Quicksand"/>
                  <a:cs typeface="Quicksand"/>
                  <a:sym typeface="Quicksand"/>
                </a:rPr>
                <a:t>Feed Yourself</a:t>
              </a:r>
              <a:endParaRPr b="1" i="0" sz="3800" u="none" cap="none" strike="noStrike">
                <a:solidFill>
                  <a:srgbClr val="000000"/>
                </a:solidFill>
                <a:latin typeface="Quicksand"/>
                <a:ea typeface="Quicksand"/>
                <a:cs typeface="Quicksand"/>
                <a:sym typeface="Quicksand"/>
              </a:endParaRPr>
            </a:p>
          </p:txBody>
        </p:sp>
        <p:sp>
          <p:nvSpPr>
            <p:cNvPr id="229" name="Google Shape;229;p8"/>
            <p:cNvSpPr txBox="1"/>
            <p:nvPr/>
          </p:nvSpPr>
          <p:spPr>
            <a:xfrm>
              <a:off x="7068139" y="5294424"/>
              <a:ext cx="4151700" cy="585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800"/>
                <a:buFont typeface="Arial"/>
                <a:buNone/>
              </a:pPr>
              <a:r>
                <a:rPr b="1" lang="en-US" sz="3800">
                  <a:solidFill>
                    <a:srgbClr val="FFFFFF"/>
                  </a:solidFill>
                  <a:latin typeface="Quicksand"/>
                  <a:ea typeface="Quicksand"/>
                  <a:cs typeface="Quicksand"/>
                  <a:sym typeface="Quicksand"/>
                </a:rPr>
                <a:t>2. Save for Later</a:t>
              </a:r>
              <a:endParaRPr b="1" i="0" sz="3800" u="none" cap="none" strike="noStrike">
                <a:solidFill>
                  <a:srgbClr val="000000"/>
                </a:solidFill>
                <a:latin typeface="Quicksand"/>
                <a:ea typeface="Quicksand"/>
                <a:cs typeface="Quicksand"/>
                <a:sym typeface="Quicksand"/>
              </a:endParaRPr>
            </a:p>
          </p:txBody>
        </p:sp>
        <p:sp>
          <p:nvSpPr>
            <p:cNvPr id="230" name="Google Shape;230;p8"/>
            <p:cNvSpPr txBox="1"/>
            <p:nvPr/>
          </p:nvSpPr>
          <p:spPr>
            <a:xfrm>
              <a:off x="7966950" y="6864825"/>
              <a:ext cx="2354100" cy="14040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800"/>
                <a:buFont typeface="Arial"/>
                <a:buNone/>
              </a:pPr>
              <a:r>
                <a:rPr b="1" i="0" lang="en-US" sz="3800" u="none" cap="none" strike="noStrike">
                  <a:solidFill>
                    <a:srgbClr val="FFFFFF"/>
                  </a:solidFill>
                  <a:latin typeface="Quicksand"/>
                  <a:ea typeface="Quicksand"/>
                  <a:cs typeface="Quicksand"/>
                  <a:sym typeface="Quicksand"/>
                </a:rPr>
                <a:t>3. Feed the Soil</a:t>
              </a:r>
              <a:endParaRPr b="1" i="0" sz="3800" u="none" cap="none" strike="noStrike">
                <a:solidFill>
                  <a:srgbClr val="000000"/>
                </a:solidFill>
                <a:latin typeface="Quicksand"/>
                <a:ea typeface="Quicksand"/>
                <a:cs typeface="Quicksand"/>
                <a:sym typeface="Quicksand"/>
              </a:endParaRPr>
            </a:p>
          </p:txBody>
        </p:sp>
        <p:cxnSp>
          <p:nvCxnSpPr>
            <p:cNvPr id="231" name="Google Shape;231;p8"/>
            <p:cNvCxnSpPr/>
            <p:nvPr/>
          </p:nvCxnSpPr>
          <p:spPr>
            <a:xfrm>
              <a:off x="4097200" y="2848725"/>
              <a:ext cx="35100" cy="6664500"/>
            </a:xfrm>
            <a:prstGeom prst="straightConnector1">
              <a:avLst/>
            </a:prstGeom>
            <a:noFill/>
            <a:ln cap="rnd" cmpd="sng" w="200025">
              <a:solidFill>
                <a:schemeClr val="dk2"/>
              </a:solidFill>
              <a:prstDash val="solid"/>
              <a:round/>
              <a:headEnd len="sm" w="sm" type="none"/>
              <a:tailEnd len="med" w="med" type="stealth"/>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9"/>
          <p:cNvPicPr preferRelativeResize="0"/>
          <p:nvPr/>
        </p:nvPicPr>
        <p:blipFill rotWithShape="1">
          <a:blip r:embed="rId3">
            <a:alphaModFix/>
          </a:blip>
          <a:srcRect b="14070" l="9944" r="0" t="9943"/>
          <a:stretch/>
        </p:blipFill>
        <p:spPr>
          <a:xfrm>
            <a:off x="-80750" y="-751125"/>
            <a:ext cx="18288000" cy="10287000"/>
          </a:xfrm>
          <a:prstGeom prst="rect">
            <a:avLst/>
          </a:prstGeom>
          <a:noFill/>
          <a:ln>
            <a:noFill/>
          </a:ln>
        </p:spPr>
      </p:pic>
      <p:pic>
        <p:nvPicPr>
          <p:cNvPr id="237" name="Google Shape;237;p9"/>
          <p:cNvPicPr preferRelativeResize="0"/>
          <p:nvPr/>
        </p:nvPicPr>
        <p:blipFill rotWithShape="1">
          <a:blip r:embed="rId4">
            <a:alphaModFix/>
          </a:blip>
          <a:srcRect b="0" l="0" r="0" t="0"/>
          <a:stretch/>
        </p:blipFill>
        <p:spPr>
          <a:xfrm rot="1804472">
            <a:off x="-4590023" y="-9262222"/>
            <a:ext cx="17896752" cy="21681087"/>
          </a:xfrm>
          <a:prstGeom prst="rect">
            <a:avLst/>
          </a:prstGeom>
          <a:noFill/>
          <a:ln>
            <a:noFill/>
          </a:ln>
        </p:spPr>
      </p:pic>
      <p:sp>
        <p:nvSpPr>
          <p:cNvPr id="238" name="Google Shape;238;p9"/>
          <p:cNvSpPr txBox="1"/>
          <p:nvPr/>
        </p:nvSpPr>
        <p:spPr>
          <a:xfrm>
            <a:off x="536825" y="1396996"/>
            <a:ext cx="9266700" cy="104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800"/>
              <a:buFont typeface="Arial"/>
              <a:buNone/>
            </a:pPr>
            <a:r>
              <a:rPr b="0" i="0" lang="en-US" sz="6800" u="none" cap="none" strike="noStrike">
                <a:solidFill>
                  <a:srgbClr val="01256B"/>
                </a:solidFill>
                <a:latin typeface="Fredoka One"/>
                <a:ea typeface="Fredoka One"/>
                <a:cs typeface="Fredoka One"/>
                <a:sym typeface="Fredoka One"/>
              </a:rPr>
              <a:t>Feed the Soil with...</a:t>
            </a:r>
            <a:endParaRPr b="0" i="0" sz="1400" u="none" cap="none" strike="noStrike">
              <a:solidFill>
                <a:srgbClr val="000000"/>
              </a:solidFill>
              <a:latin typeface="Fredoka One"/>
              <a:ea typeface="Fredoka One"/>
              <a:cs typeface="Fredoka One"/>
              <a:sym typeface="Fredoka One"/>
            </a:endParaRPr>
          </a:p>
        </p:txBody>
      </p:sp>
      <p:sp>
        <p:nvSpPr>
          <p:cNvPr id="239" name="Google Shape;239;p9"/>
          <p:cNvSpPr txBox="1"/>
          <p:nvPr/>
        </p:nvSpPr>
        <p:spPr>
          <a:xfrm>
            <a:off x="1085450" y="2957000"/>
            <a:ext cx="7522500" cy="5430600"/>
          </a:xfrm>
          <a:prstGeom prst="rect">
            <a:avLst/>
          </a:prstGeom>
          <a:noFill/>
          <a:ln>
            <a:noFill/>
          </a:ln>
        </p:spPr>
        <p:txBody>
          <a:bodyPr anchorCtr="0" anchor="t" bIns="0" lIns="0" spcFirstLastPara="1" rIns="0" wrap="square" tIns="0">
            <a:spAutoFit/>
          </a:bodyPr>
          <a:lstStyle/>
          <a:p>
            <a:pPr indent="0" lvl="0" marL="0" marR="0" rtl="0" algn="l">
              <a:lnSpc>
                <a:spcPct val="175032"/>
              </a:lnSpc>
              <a:spcBef>
                <a:spcPts val="0"/>
              </a:spcBef>
              <a:spcAft>
                <a:spcPts val="0"/>
              </a:spcAft>
              <a:buClr>
                <a:srgbClr val="000000"/>
              </a:buClr>
              <a:buSzPts val="3849"/>
              <a:buFont typeface="Arial"/>
              <a:buNone/>
            </a:pPr>
            <a:r>
              <a:rPr b="1" i="0" lang="en-US" sz="4800" u="none" cap="none" strike="noStrike">
                <a:solidFill>
                  <a:srgbClr val="01256B"/>
                </a:solidFill>
                <a:latin typeface="Quicksand"/>
                <a:ea typeface="Quicksand"/>
                <a:cs typeface="Quicksand"/>
                <a:sym typeface="Quicksand"/>
              </a:rPr>
              <a:t>Compost helps: </a:t>
            </a:r>
            <a:endParaRPr b="1" i="0" sz="4800" u="none" cap="none" strike="noStrike">
              <a:solidFill>
                <a:srgbClr val="000000"/>
              </a:solidFill>
              <a:latin typeface="Quicksand"/>
              <a:ea typeface="Quicksand"/>
              <a:cs typeface="Quicksand"/>
              <a:sym typeface="Quicksand"/>
            </a:endParaRPr>
          </a:p>
          <a:p>
            <a:pPr indent="-475994" lvl="1" marL="831211" marR="0" rtl="0" algn="l">
              <a:lnSpc>
                <a:spcPct val="115000"/>
              </a:lnSpc>
              <a:spcBef>
                <a:spcPts val="0"/>
              </a:spcBef>
              <a:spcAft>
                <a:spcPts val="0"/>
              </a:spcAft>
              <a:buClr>
                <a:srgbClr val="01256B"/>
              </a:buClr>
              <a:buSzPts val="4800"/>
              <a:buFont typeface="Quicksand"/>
              <a:buChar char="•"/>
            </a:pPr>
            <a:r>
              <a:rPr b="1" i="0" lang="en-US" sz="4800" u="none" cap="none" strike="noStrike">
                <a:solidFill>
                  <a:srgbClr val="01256B"/>
                </a:solidFill>
                <a:latin typeface="Quicksand"/>
                <a:ea typeface="Quicksand"/>
                <a:cs typeface="Quicksand"/>
                <a:sym typeface="Quicksand"/>
              </a:rPr>
              <a:t>Create healthy soil</a:t>
            </a:r>
            <a:endParaRPr b="1" i="0" sz="4800" u="none" cap="none" strike="noStrike">
              <a:solidFill>
                <a:srgbClr val="000000"/>
              </a:solidFill>
              <a:latin typeface="Quicksand"/>
              <a:ea typeface="Quicksand"/>
              <a:cs typeface="Quicksand"/>
              <a:sym typeface="Quicksand"/>
            </a:endParaRPr>
          </a:p>
          <a:p>
            <a:pPr indent="-475994" lvl="1" marL="831211" marR="0" rtl="0" algn="l">
              <a:lnSpc>
                <a:spcPct val="115000"/>
              </a:lnSpc>
              <a:spcBef>
                <a:spcPts val="0"/>
              </a:spcBef>
              <a:spcAft>
                <a:spcPts val="0"/>
              </a:spcAft>
              <a:buClr>
                <a:srgbClr val="01256B"/>
              </a:buClr>
              <a:buSzPts val="4800"/>
              <a:buFont typeface="Quicksand"/>
              <a:buChar char="•"/>
            </a:pPr>
            <a:r>
              <a:rPr b="1" i="0" lang="en-US" sz="4800" u="none" cap="none" strike="noStrike">
                <a:solidFill>
                  <a:srgbClr val="01256B"/>
                </a:solidFill>
                <a:latin typeface="Quicksand"/>
                <a:ea typeface="Quicksand"/>
                <a:cs typeface="Quicksand"/>
                <a:sym typeface="Quicksand"/>
              </a:rPr>
              <a:t>Divert waste from landfills</a:t>
            </a:r>
            <a:endParaRPr b="1" i="0" sz="4800" u="none" cap="none" strike="noStrike">
              <a:solidFill>
                <a:srgbClr val="000000"/>
              </a:solidFill>
              <a:latin typeface="Quicksand"/>
              <a:ea typeface="Quicksand"/>
              <a:cs typeface="Quicksand"/>
              <a:sym typeface="Quicksand"/>
            </a:endParaRPr>
          </a:p>
          <a:p>
            <a:pPr indent="-475994" lvl="1" marL="831211" marR="0" rtl="0" algn="l">
              <a:lnSpc>
                <a:spcPct val="115000"/>
              </a:lnSpc>
              <a:spcBef>
                <a:spcPts val="0"/>
              </a:spcBef>
              <a:spcAft>
                <a:spcPts val="0"/>
              </a:spcAft>
              <a:buClr>
                <a:srgbClr val="01256B"/>
              </a:buClr>
              <a:buSzPts val="4800"/>
              <a:buFont typeface="Quicksand"/>
              <a:buChar char="•"/>
            </a:pPr>
            <a:r>
              <a:rPr b="1" i="0" lang="en-US" sz="4800" u="none" cap="none" strike="noStrike">
                <a:solidFill>
                  <a:srgbClr val="01256B"/>
                </a:solidFill>
                <a:latin typeface="Quicksand"/>
                <a:ea typeface="Quicksand"/>
                <a:cs typeface="Quicksand"/>
                <a:sym typeface="Quicksand"/>
              </a:rPr>
              <a:t>Eliminate greenhouse gas emissions </a:t>
            </a:r>
            <a:endParaRPr b="1" i="0" sz="4800" u="none" cap="none" strike="noStrike">
              <a:solidFill>
                <a:srgbClr val="000000"/>
              </a:solidFill>
              <a:latin typeface="Quicksand"/>
              <a:ea typeface="Quicksand"/>
              <a:cs typeface="Quicksand"/>
              <a:sym typeface="Quicksand"/>
            </a:endParaRPr>
          </a:p>
        </p:txBody>
      </p:sp>
      <p:pic>
        <p:nvPicPr>
          <p:cNvPr id="240" name="Google Shape;240;p9"/>
          <p:cNvPicPr preferRelativeResize="0"/>
          <p:nvPr/>
        </p:nvPicPr>
        <p:blipFill rotWithShape="1">
          <a:blip r:embed="rId5">
            <a:alphaModFix/>
          </a:blip>
          <a:srcRect b="0" l="0" r="0" t="0"/>
          <a:stretch/>
        </p:blipFill>
        <p:spPr>
          <a:xfrm>
            <a:off x="12295950" y="1551226"/>
            <a:ext cx="5752200" cy="1826325"/>
          </a:xfrm>
          <a:prstGeom prst="rect">
            <a:avLst/>
          </a:prstGeom>
          <a:noFill/>
          <a:ln>
            <a:noFill/>
          </a:ln>
        </p:spPr>
      </p:pic>
      <p:pic>
        <p:nvPicPr>
          <p:cNvPr id="241" name="Google Shape;241;p9"/>
          <p:cNvPicPr preferRelativeResize="0"/>
          <p:nvPr/>
        </p:nvPicPr>
        <p:blipFill rotWithShape="1">
          <a:blip r:embed="rId6">
            <a:alphaModFix/>
          </a:blip>
          <a:srcRect b="0" l="0" r="0" t="0"/>
          <a:stretch/>
        </p:blipFill>
        <p:spPr>
          <a:xfrm rot="4558071">
            <a:off x="11361919" y="4463416"/>
            <a:ext cx="2872039" cy="811351"/>
          </a:xfrm>
          <a:prstGeom prst="rect">
            <a:avLst/>
          </a:prstGeom>
          <a:noFill/>
          <a:ln>
            <a:noFill/>
          </a:ln>
        </p:spPr>
      </p:pic>
      <p:sp>
        <p:nvSpPr>
          <p:cNvPr id="242" name="Google Shape;242;p9"/>
          <p:cNvSpPr txBox="1"/>
          <p:nvPr/>
        </p:nvSpPr>
        <p:spPr>
          <a:xfrm>
            <a:off x="11975357" y="1971796"/>
            <a:ext cx="6231900" cy="98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6400"/>
              <a:buFont typeface="Arial"/>
              <a:buNone/>
            </a:pPr>
            <a:r>
              <a:rPr b="0" i="0" lang="en-US" sz="6400" u="none" cap="none" strike="noStrike">
                <a:solidFill>
                  <a:srgbClr val="FFFFFF"/>
                </a:solidFill>
                <a:latin typeface="Fredoka One"/>
                <a:ea typeface="Fredoka One"/>
                <a:cs typeface="Fredoka One"/>
                <a:sym typeface="Fredoka One"/>
              </a:rPr>
              <a:t>Compost!</a:t>
            </a:r>
            <a:endParaRPr b="0" i="0" sz="1400" u="none" cap="none" strike="noStrike">
              <a:solidFill>
                <a:srgbClr val="000000"/>
              </a:solidFill>
              <a:latin typeface="Fredoka One"/>
              <a:ea typeface="Fredoka One"/>
              <a:cs typeface="Fredoka One"/>
              <a:sym typeface="Fredoka One"/>
            </a:endParaRPr>
          </a:p>
        </p:txBody>
      </p:sp>
      <p:pic>
        <p:nvPicPr>
          <p:cNvPr id="243" name="Google Shape;243;p9"/>
          <p:cNvPicPr preferRelativeResize="0"/>
          <p:nvPr/>
        </p:nvPicPr>
        <p:blipFill rotWithShape="1">
          <a:blip r:embed="rId7">
            <a:alphaModFix/>
          </a:blip>
          <a:srcRect b="36053" l="484" r="554" t="0"/>
          <a:stretch/>
        </p:blipFill>
        <p:spPr>
          <a:xfrm>
            <a:off x="0" y="8935342"/>
            <a:ext cx="18287998" cy="13516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0829CAA918894798E0743279D6186A" ma:contentTypeVersion="2" ma:contentTypeDescription="Create a new document." ma:contentTypeScope="" ma:versionID="5749496b2563596fb34110e289b67bfd">
  <xsd:schema xmlns:xsd="http://www.w3.org/2001/XMLSchema" xmlns:xs="http://www.w3.org/2001/XMLSchema" xmlns:p="http://schemas.microsoft.com/office/2006/metadata/properties" xmlns:ns1="http://schemas.microsoft.com/sharepoint/v3" xmlns:ns2="23bdcba9-6401-41df-b0ad-e0095ca5e625" targetNamespace="http://schemas.microsoft.com/office/2006/metadata/properties" ma:root="true" ma:fieldsID="fa68d1e263b95f407b1daf92ae227002" ns1:_="" ns2:_="">
    <xsd:import namespace="http://schemas.microsoft.com/sharepoint/v3"/>
    <xsd:import namespace="23bdcba9-6401-41df-b0ad-e0095ca5e6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dcba9-6401-41df-b0ad-e0095ca5e62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40FC47D-08BC-4FB1-A046-E013D20EC71E}"/>
</file>

<file path=customXml/itemProps2.xml><?xml version="1.0" encoding="utf-8"?>
<ds:datastoreItem xmlns:ds="http://schemas.openxmlformats.org/officeDocument/2006/customXml" ds:itemID="{9C58643F-9036-4CAE-8B0B-7AB8840E7A3B}"/>
</file>

<file path=customXml/itemProps3.xml><?xml version="1.0" encoding="utf-8"?>
<ds:datastoreItem xmlns:ds="http://schemas.openxmlformats.org/officeDocument/2006/customXml" ds:itemID="{FA67CDCC-D20D-4307-B9D6-3A97F762C68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0x010100040829CAA918894798E0743279D6186A</vt:lpwstr>
  </property>
</Properties>
</file>